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1"/>
  </p:notesMasterIdLst>
  <p:handoutMasterIdLst>
    <p:handoutMasterId r:id="rId112"/>
  </p:handoutMasterIdLst>
  <p:sldIdLst>
    <p:sldId id="314" r:id="rId5"/>
    <p:sldId id="329" r:id="rId6"/>
    <p:sldId id="344" r:id="rId7"/>
    <p:sldId id="339" r:id="rId8"/>
    <p:sldId id="341" r:id="rId9"/>
    <p:sldId id="322" r:id="rId10"/>
    <p:sldId id="338" r:id="rId11"/>
    <p:sldId id="328" r:id="rId12"/>
    <p:sldId id="323" r:id="rId13"/>
    <p:sldId id="494" r:id="rId14"/>
    <p:sldId id="325" r:id="rId15"/>
    <p:sldId id="455" r:id="rId16"/>
    <p:sldId id="462" r:id="rId17"/>
    <p:sldId id="342" r:id="rId18"/>
    <p:sldId id="450" r:id="rId19"/>
    <p:sldId id="345" r:id="rId20"/>
    <p:sldId id="464" r:id="rId21"/>
    <p:sldId id="346" r:id="rId22"/>
    <p:sldId id="475" r:id="rId23"/>
    <p:sldId id="476" r:id="rId24"/>
    <p:sldId id="477" r:id="rId25"/>
    <p:sldId id="347" r:id="rId26"/>
    <p:sldId id="478" r:id="rId27"/>
    <p:sldId id="479" r:id="rId28"/>
    <p:sldId id="480" r:id="rId29"/>
    <p:sldId id="449" r:id="rId30"/>
    <p:sldId id="348" r:id="rId31"/>
    <p:sldId id="454" r:id="rId32"/>
    <p:sldId id="349" r:id="rId33"/>
    <p:sldId id="498" r:id="rId34"/>
    <p:sldId id="442" r:id="rId35"/>
    <p:sldId id="444" r:id="rId36"/>
    <p:sldId id="445" r:id="rId37"/>
    <p:sldId id="446" r:id="rId38"/>
    <p:sldId id="447" r:id="rId39"/>
    <p:sldId id="448" r:id="rId40"/>
    <p:sldId id="350" r:id="rId41"/>
    <p:sldId id="499" r:id="rId42"/>
    <p:sldId id="495" r:id="rId43"/>
    <p:sldId id="351" r:id="rId44"/>
    <p:sldId id="496" r:id="rId45"/>
    <p:sldId id="497" r:id="rId46"/>
    <p:sldId id="474" r:id="rId47"/>
    <p:sldId id="352" r:id="rId48"/>
    <p:sldId id="353" r:id="rId49"/>
    <p:sldId id="354" r:id="rId50"/>
    <p:sldId id="355" r:id="rId51"/>
    <p:sldId id="356" r:id="rId52"/>
    <p:sldId id="357" r:id="rId53"/>
    <p:sldId id="358" r:id="rId54"/>
    <p:sldId id="359" r:id="rId55"/>
    <p:sldId id="363" r:id="rId56"/>
    <p:sldId id="364" r:id="rId57"/>
    <p:sldId id="365" r:id="rId58"/>
    <p:sldId id="366" r:id="rId59"/>
    <p:sldId id="367" r:id="rId60"/>
    <p:sldId id="368" r:id="rId61"/>
    <p:sldId id="369" r:id="rId62"/>
    <p:sldId id="370" r:id="rId63"/>
    <p:sldId id="408" r:id="rId64"/>
    <p:sldId id="491" r:id="rId65"/>
    <p:sldId id="371" r:id="rId66"/>
    <p:sldId id="373" r:id="rId67"/>
    <p:sldId id="374" r:id="rId68"/>
    <p:sldId id="375" r:id="rId69"/>
    <p:sldId id="376" r:id="rId70"/>
    <p:sldId id="493" r:id="rId71"/>
    <p:sldId id="492" r:id="rId72"/>
    <p:sldId id="377" r:id="rId73"/>
    <p:sldId id="481" r:id="rId74"/>
    <p:sldId id="482" r:id="rId75"/>
    <p:sldId id="483" r:id="rId76"/>
    <p:sldId id="484" r:id="rId77"/>
    <p:sldId id="485" r:id="rId78"/>
    <p:sldId id="486" r:id="rId79"/>
    <p:sldId id="487" r:id="rId80"/>
    <p:sldId id="488" r:id="rId81"/>
    <p:sldId id="489" r:id="rId82"/>
    <p:sldId id="490" r:id="rId83"/>
    <p:sldId id="378" r:id="rId84"/>
    <p:sldId id="379" r:id="rId85"/>
    <p:sldId id="500" r:id="rId86"/>
    <p:sldId id="380" r:id="rId87"/>
    <p:sldId id="381" r:id="rId88"/>
    <p:sldId id="382" r:id="rId89"/>
    <p:sldId id="383" r:id="rId90"/>
    <p:sldId id="394" r:id="rId91"/>
    <p:sldId id="395" r:id="rId92"/>
    <p:sldId id="386" r:id="rId93"/>
    <p:sldId id="396" r:id="rId94"/>
    <p:sldId id="397" r:id="rId95"/>
    <p:sldId id="387" r:id="rId96"/>
    <p:sldId id="388" r:id="rId97"/>
    <p:sldId id="389" r:id="rId98"/>
    <p:sldId id="398" r:id="rId99"/>
    <p:sldId id="390" r:id="rId100"/>
    <p:sldId id="391" r:id="rId101"/>
    <p:sldId id="392" r:id="rId102"/>
    <p:sldId id="360" r:id="rId103"/>
    <p:sldId id="399" r:id="rId104"/>
    <p:sldId id="400" r:id="rId105"/>
    <p:sldId id="401" r:id="rId106"/>
    <p:sldId id="402" r:id="rId107"/>
    <p:sldId id="361" r:id="rId108"/>
    <p:sldId id="362" r:id="rId109"/>
    <p:sldId id="331"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416" userDrawn="1">
          <p15:clr>
            <a:srgbClr val="A4A3A4"/>
          </p15:clr>
        </p15:guide>
        <p15:guide id="2" orient="horz" pos="1008" userDrawn="1">
          <p15:clr>
            <a:srgbClr val="A4A3A4"/>
          </p15:clr>
        </p15:guide>
        <p15:guide id="3" pos="3840">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FF"/>
    <a:srgbClr val="D3DDFE"/>
    <a:srgbClr val="D4DDFE"/>
    <a:srgbClr val="D5DEFF"/>
    <a:srgbClr val="F6F7FF"/>
    <a:srgbClr val="DBDCE5"/>
    <a:srgbClr val="F0F1FB"/>
    <a:srgbClr val="DFE1F6"/>
    <a:srgbClr val="EEEFF5"/>
    <a:srgbClr val="DFE1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5" autoAdjust="0"/>
    <p:restoredTop sz="95394" autoAdjust="0"/>
  </p:normalViewPr>
  <p:slideViewPr>
    <p:cSldViewPr snapToGrid="0">
      <p:cViewPr>
        <p:scale>
          <a:sx n="100" d="100"/>
          <a:sy n="100" d="100"/>
        </p:scale>
        <p:origin x="-72" y="120"/>
      </p:cViewPr>
      <p:guideLst>
        <p:guide orient="horz" pos="1416"/>
        <p:guide orient="horz" pos="1008"/>
        <p:guide pos="3840"/>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commentAuthors" Target="commentAuthors.xml"/><Relationship Id="rId118"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CC32BE22-BCF5-218A-BCDB-9D6463B9A4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36C6B9B-3CD0-9D38-9EB7-8FC9403B85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A62055-8DBD-6042-92AC-66DE479F90DE}" type="datetimeFigureOut">
              <a:rPr lang="en-US" smtClean="0"/>
              <a:t>5/3/2024</a:t>
            </a:fld>
            <a:endParaRPr lang="en-US" dirty="0"/>
          </a:p>
        </p:txBody>
      </p:sp>
      <p:sp>
        <p:nvSpPr>
          <p:cNvPr id="4" name="Footer Placeholder 3">
            <a:extLst>
              <a:ext uri="{FF2B5EF4-FFF2-40B4-BE49-F238E27FC236}">
                <a16:creationId xmlns="" xmlns:a16="http://schemas.microsoft.com/office/drawing/2014/main" id="{7745B14E-D4D7-1E40-CD23-AE797C2368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7135121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EE50A-AB77-49BE-9076-23C4C8D08BB2}" type="datetimeFigureOut">
              <a:rPr lang="en-US" smtClean="0"/>
              <a:t>5/3/2024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09883-B744-4FDD-8623-D69A66650022}" type="slidenum">
              <a:rPr lang="en-US" smtClean="0"/>
              <a:t>‹#›</a:t>
            </a:fld>
            <a:endParaRPr lang="en-US" dirty="0"/>
          </a:p>
        </p:txBody>
      </p:sp>
    </p:spTree>
    <p:extLst>
      <p:ext uri="{BB962C8B-B14F-4D97-AF65-F5344CB8AC3E}">
        <p14:creationId xmlns:p14="http://schemas.microsoft.com/office/powerpoint/2010/main" val="142764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3486908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14</a:t>
            </a:fld>
            <a:endParaRPr lang="en-US" dirty="0"/>
          </a:p>
        </p:txBody>
      </p:sp>
    </p:spTree>
    <p:extLst>
      <p:ext uri="{BB962C8B-B14F-4D97-AF65-F5344CB8AC3E}">
        <p14:creationId xmlns:p14="http://schemas.microsoft.com/office/powerpoint/2010/main" val="1927057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106</a:t>
            </a:fld>
            <a:endParaRPr lang="en-US" dirty="0"/>
          </a:p>
        </p:txBody>
      </p:sp>
    </p:spTree>
    <p:extLst>
      <p:ext uri="{BB962C8B-B14F-4D97-AF65-F5344CB8AC3E}">
        <p14:creationId xmlns:p14="http://schemas.microsoft.com/office/powerpoint/2010/main" val="257076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748998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170382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460106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411171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25C416-A3A2-4CF9-9532-2C0BFB51CFDF}"/>
              </a:ext>
            </a:extLst>
          </p:cNvPr>
          <p:cNvSpPr>
            <a:spLocks noGrp="1"/>
          </p:cNvSpPr>
          <p:nvPr>
            <p:ph type="ctrTitle" hasCustomPrompt="1"/>
          </p:nvPr>
        </p:nvSpPr>
        <p:spPr>
          <a:xfrm>
            <a:off x="811185" y="629469"/>
            <a:ext cx="8961120"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
        <p:nvSpPr>
          <p:cNvPr id="6" name="Freeform 5">
            <a:extLst>
              <a:ext uri="{FF2B5EF4-FFF2-40B4-BE49-F238E27FC236}">
                <a16:creationId xmlns="" xmlns:a16="http://schemas.microsoft.com/office/drawing/2014/main" id="{CA65DB93-2357-6899-3DDD-DC79C877ADA2}"/>
              </a:ext>
              <a:ext uri="{C183D7F6-B498-43B3-948B-1728B52AA6E4}">
                <adec:decorative xmlns="" xmlns:adec="http://schemas.microsoft.com/office/drawing/2017/decorative" val="1"/>
              </a:ext>
            </a:extLst>
          </p:cNvPr>
          <p:cNvSpPr/>
          <p:nvPr userDrawn="1"/>
        </p:nvSpPr>
        <p:spPr>
          <a:xfrm>
            <a:off x="9729533" y="5801722"/>
            <a:ext cx="2115210" cy="1056278"/>
          </a:xfrm>
          <a:custGeom>
            <a:avLst/>
            <a:gdLst>
              <a:gd name="connsiteX0" fmla="*/ 1057605 w 2115210"/>
              <a:gd name="connsiteY0" fmla="*/ 0 h 1056278"/>
              <a:gd name="connsiteX1" fmla="*/ 2109820 w 2115210"/>
              <a:gd name="connsiteY1" fmla="*/ 949535 h 1056278"/>
              <a:gd name="connsiteX2" fmla="*/ 2115210 w 2115210"/>
              <a:gd name="connsiteY2" fmla="*/ 1056278 h 1056278"/>
              <a:gd name="connsiteX3" fmla="*/ 0 w 2115210"/>
              <a:gd name="connsiteY3" fmla="*/ 1056278 h 1056278"/>
              <a:gd name="connsiteX4" fmla="*/ 5390 w 2115210"/>
              <a:gd name="connsiteY4" fmla="*/ 949535 h 1056278"/>
              <a:gd name="connsiteX5" fmla="*/ 1057605 w 2115210"/>
              <a:gd name="connsiteY5" fmla="*/ 0 h 105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5210" h="1056278">
                <a:moveTo>
                  <a:pt x="1057605" y="0"/>
                </a:moveTo>
                <a:cubicBezTo>
                  <a:pt x="1605234" y="0"/>
                  <a:pt x="2055657" y="416196"/>
                  <a:pt x="2109820" y="949535"/>
                </a:cubicBezTo>
                <a:lnTo>
                  <a:pt x="2115210" y="1056278"/>
                </a:lnTo>
                <a:lnTo>
                  <a:pt x="0" y="1056278"/>
                </a:lnTo>
                <a:lnTo>
                  <a:pt x="5390" y="949535"/>
                </a:lnTo>
                <a:cubicBezTo>
                  <a:pt x="59553" y="416196"/>
                  <a:pt x="509976" y="0"/>
                  <a:pt x="105760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 name="Object 1">
            <a:extLst>
              <a:ext uri="{FF2B5EF4-FFF2-40B4-BE49-F238E27FC236}">
                <a16:creationId xmlns="" xmlns:a16="http://schemas.microsoft.com/office/drawing/2014/main" id="{056E6431-5C32-6197-AA1B-37637943138D}"/>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9999852" y="0"/>
            <a:ext cx="1574573" cy="3954463"/>
          </a:xfrm>
          <a:prstGeom prst="rect">
            <a:avLst/>
          </a:prstGeom>
        </p:spPr>
      </p:pic>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1661836"/>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69EF52E1-6F3C-5D9B-32DC-A156BDDE2834}"/>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 xmlns:a16="http://schemas.microsoft.com/office/drawing/2014/main" id="{4510996E-0672-63AB-DCBF-25B251B22899}"/>
              </a:ext>
              <a:ext uri="{C183D7F6-B498-43B3-948B-1728B52AA6E4}">
                <adec:decorative xmlns="" xmlns:adec="http://schemas.microsoft.com/office/drawing/2017/decorative" val="1"/>
              </a:ext>
            </a:extLst>
          </p:cNvPr>
          <p:cNvSpPr/>
          <p:nvPr userDrawn="1"/>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76945332"/>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D8C74DBB-978B-8EA5-44E6-3AF3F58B700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 xmlns:a16="http://schemas.microsoft.com/office/drawing/2014/main" id="{F7D965D3-2ED5-0347-F848-6C2A1D36AEB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endParaRPr lang="en-US" dirty="0"/>
          </a:p>
        </p:txBody>
      </p:sp>
      <p:sp>
        <p:nvSpPr>
          <p:cNvPr id="5" name="Table Placeholder 4">
            <a:extLst>
              <a:ext uri="{FF2B5EF4-FFF2-40B4-BE49-F238E27FC236}">
                <a16:creationId xmlns=""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36974932"/>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endParaRPr lang="en-US" dirty="0"/>
          </a:p>
        </p:txBody>
      </p:sp>
      <p:sp>
        <p:nvSpPr>
          <p:cNvPr id="19" name="Subtitle 2">
            <a:extLst>
              <a:ext uri="{FF2B5EF4-FFF2-40B4-BE49-F238E27FC236}">
                <a16:creationId xmlns=""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 xmlns:a16="http://schemas.microsoft.com/office/drawing/2014/main" id="{1DCAF5C0-1B51-02B5-924D-230575353A0B}"/>
              </a:ext>
              <a:ext uri="{C183D7F6-B498-43B3-948B-1728B52AA6E4}">
                <adec:decorative xmlns="" xmlns:adec="http://schemas.microsoft.com/office/drawing/2017/decorative" val="1"/>
              </a:ext>
            </a:extLst>
          </p:cNvPr>
          <p:cNvGrpSpPr/>
          <p:nvPr userDrawn="1"/>
        </p:nvGrpSpPr>
        <p:grpSpPr>
          <a:xfrm rot="10800000">
            <a:off x="9829617" y="4724034"/>
            <a:ext cx="2133966" cy="2133966"/>
            <a:chOff x="9654699" y="2229295"/>
            <a:chExt cx="2133966" cy="2133966"/>
          </a:xfrm>
        </p:grpSpPr>
        <p:sp>
          <p:nvSpPr>
            <p:cNvPr id="3" name="Freeform 11">
              <a:extLst>
                <a:ext uri="{FF2B5EF4-FFF2-40B4-BE49-F238E27FC236}">
                  <a16:creationId xmlns=""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 xmlns:a16="http://schemas.microsoft.com/office/drawing/2014/main" id="{114B3BE5-2D39-542C-00BB-A940C568E43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52884" r="34757"/>
          <a:stretch>
            <a:fillRect/>
          </a:stretch>
        </p:blipFill>
        <p:spPr>
          <a:xfrm>
            <a:off x="7717670" y="0"/>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2988813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 xmlns:a16="http://schemas.microsoft.com/office/drawing/2014/main" id="{B3606A3B-5B75-C830-0580-02B3AF648B3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 xmlns:a16="http://schemas.microsoft.com/office/drawing/2014/main" id="{45B92DB2-64DD-608F-360F-52958A93EB5B}"/>
              </a:ext>
              <a:ext uri="{C183D7F6-B498-43B3-948B-1728B52AA6E4}">
                <adec:decorative xmlns=""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4">
            <a:extLst>
              <a:ext uri="{FF2B5EF4-FFF2-40B4-BE49-F238E27FC236}">
                <a16:creationId xmlns="" xmlns:a16="http://schemas.microsoft.com/office/drawing/2014/main" id="{9D4FED77-2877-7D28-E27C-7BE9F5E7393A}"/>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4" name="Slide Number Placeholder 5">
            <a:extLst>
              <a:ext uri="{FF2B5EF4-FFF2-40B4-BE49-F238E27FC236}">
                <a16:creationId xmlns="" xmlns:a16="http://schemas.microsoft.com/office/drawing/2014/main" id="{90785AC1-54EA-61EE-115B-C1910CC60A62}"/>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F0B2CA14-03DC-FC05-7713-E0261B4B2F3E}"/>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3642" b="69630"/>
          <a:stretch>
            <a:fillRect/>
          </a:stretch>
        </p:blipFill>
        <p:spPr>
          <a:xfrm>
            <a:off x="1" y="4775200"/>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 xmlns:a16="http://schemas.microsoft.com/office/drawing/2014/main" id="{5EC223C2-E475-8E7A-48D4-A9BC2EB6931C}"/>
              </a:ext>
              <a:ext uri="{C183D7F6-B498-43B3-948B-1728B52AA6E4}">
                <adec:decorative xmlns="" xmlns:adec="http://schemas.microsoft.com/office/drawing/2017/decorative" val="1"/>
              </a:ext>
            </a:extLst>
          </p:cNvPr>
          <p:cNvSpPr/>
          <p:nvPr userDrawn="1"/>
        </p:nvSpPr>
        <p:spPr>
          <a:xfrm>
            <a:off x="9249382" y="1747860"/>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 xmlns:a16="http://schemas.microsoft.com/office/drawing/2014/main" id="{1BD9D7CE-BCD9-0B12-1945-C5FFE31A7DAE}"/>
              </a:ext>
              <a:ext uri="{C183D7F6-B498-43B3-948B-1728B52AA6E4}">
                <adec:decorative xmlns="" xmlns:adec="http://schemas.microsoft.com/office/drawing/2017/decorative" val="1"/>
              </a:ext>
            </a:extLst>
          </p:cNvPr>
          <p:cNvSpPr/>
          <p:nvPr userDrawn="1"/>
        </p:nvSpPr>
        <p:spPr>
          <a:xfrm>
            <a:off x="8793014" y="361075"/>
            <a:ext cx="2115351" cy="21153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 xmlns:a16="http://schemas.microsoft.com/office/drawing/2014/main" id="{97BD7E0A-39A9-0CF7-F1CE-E777075BFAA9}"/>
              </a:ext>
            </a:extLst>
          </p:cNvPr>
          <p:cNvSpPr>
            <a:spLocks noGrp="1"/>
          </p:cNvSpPr>
          <p:nvPr>
            <p:ph type="pic" sz="quarter" idx="15"/>
          </p:nvPr>
        </p:nvSpPr>
        <p:spPr>
          <a:xfrm>
            <a:off x="7401915" y="304690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3163654"/>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pic>
        <p:nvPicPr>
          <p:cNvPr id="2" name="Object 1">
            <a:extLst>
              <a:ext uri="{FF2B5EF4-FFF2-40B4-BE49-F238E27FC236}">
                <a16:creationId xmlns="" xmlns:a16="http://schemas.microsoft.com/office/drawing/2014/main" id="{269C21E5-B8EE-7438-A771-34BC8006E138}"/>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9385898" y="0"/>
            <a:ext cx="1574573" cy="3954463"/>
          </a:xfrm>
          <a:prstGeom prst="rect">
            <a:avLst/>
          </a:prstGeom>
        </p:spPr>
      </p:pic>
      <p:sp>
        <p:nvSpPr>
          <p:cNvPr id="3" name="Oval 2">
            <a:extLst>
              <a:ext uri="{FF2B5EF4-FFF2-40B4-BE49-F238E27FC236}">
                <a16:creationId xmlns="" xmlns:a16="http://schemas.microsoft.com/office/drawing/2014/main" id="{18F333FA-6DDE-DB6C-73BB-FE8387977425}"/>
              </a:ext>
              <a:ext uri="{C183D7F6-B498-43B3-948B-1728B52AA6E4}">
                <adec:decorative xmlns="" xmlns:adec="http://schemas.microsoft.com/office/drawing/2017/decorative" val="1"/>
              </a:ext>
            </a:extLst>
          </p:cNvPr>
          <p:cNvSpPr/>
          <p:nvPr userDrawn="1"/>
        </p:nvSpPr>
        <p:spPr>
          <a:xfrm>
            <a:off x="9115508" y="4240999"/>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58947024"/>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bg>
      <p:bgPr>
        <a:solidFill>
          <a:schemeClr val="accent3"/>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87C12813-DBA6-41C2-2418-83919E059FED}"/>
              </a:ext>
              <a:ext uri="{C183D7F6-B498-43B3-948B-1728B52AA6E4}">
                <adec:decorative xmlns="" xmlns:adec="http://schemas.microsoft.com/office/drawing/2017/decorative" val="1"/>
              </a:ext>
            </a:extLst>
          </p:cNvPr>
          <p:cNvGrpSpPr/>
          <p:nvPr userDrawn="1"/>
        </p:nvGrpSpPr>
        <p:grpSpPr>
          <a:xfrm rot="10800000">
            <a:off x="741680" y="0"/>
            <a:ext cx="2133966" cy="2133966"/>
            <a:chOff x="9654699" y="2229295"/>
            <a:chExt cx="2133966" cy="2133966"/>
          </a:xfrm>
        </p:grpSpPr>
        <p:sp>
          <p:nvSpPr>
            <p:cNvPr id="5" name="Freeform 4">
              <a:extLst>
                <a:ext uri="{FF2B5EF4-FFF2-40B4-BE49-F238E27FC236}">
                  <a16:creationId xmlns=""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 xmlns:a16="http://schemas.microsoft.com/office/drawing/2014/main" id="{736CF9A1-91DA-6419-08F2-4CC262EA4D1E}"/>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 xmlns:a16="http://schemas.microsoft.com/office/drawing/2014/main" id="{AAAE3BC0-55AE-B520-F2B8-50BF886EF7E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52884" r="34757"/>
          <a:stretch>
            <a:fillRect/>
          </a:stretch>
        </p:blipFill>
        <p:spPr>
          <a:xfrm flipH="1" flipV="1">
            <a:off x="0" y="3626779"/>
            <a:ext cx="4474331"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 xmlns:a16="http://schemas.microsoft.com/office/drawing/2014/main" id="{F1FE2A1C-A3CC-9D8B-DE44-FDE1132F7FC5}"/>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11" name="Slide Number Placeholder 5">
            <a:extLst>
              <a:ext uri="{FF2B5EF4-FFF2-40B4-BE49-F238E27FC236}">
                <a16:creationId xmlns="" xmlns:a16="http://schemas.microsoft.com/office/drawing/2014/main" id="{23C454DD-C924-8468-6944-AF53508CD86B}"/>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8825615"/>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 xmlns:a16="http://schemas.microsoft.com/office/drawing/2014/main" id="{B3606A3B-5B75-C830-0580-02B3AF648B3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t="16698" r="40000"/>
          <a:stretch>
            <a:fillRect/>
          </a:stretch>
        </p:blipFill>
        <p:spPr>
          <a:xfrm>
            <a:off x="8077200" y="0"/>
            <a:ext cx="4114800" cy="5712824"/>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 xmlns:a16="http://schemas.microsoft.com/office/drawing/2014/main" id="{45B92DB2-64DD-608F-360F-52958A93EB5B}"/>
              </a:ext>
              <a:ext uri="{C183D7F6-B498-43B3-948B-1728B52AA6E4}">
                <adec:decorative xmlns="" xmlns:adec="http://schemas.microsoft.com/office/drawing/2017/decorative" val="1"/>
              </a:ext>
            </a:extLst>
          </p:cNvPr>
          <p:cNvSpPr/>
          <p:nvPr userDrawn="1"/>
        </p:nvSpPr>
        <p:spPr>
          <a:xfrm>
            <a:off x="7445683" y="944192"/>
            <a:ext cx="1291008" cy="129100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Picture Placeholder 2">
            <a:extLst>
              <a:ext uri="{FF2B5EF4-FFF2-40B4-BE49-F238E27FC236}">
                <a16:creationId xmlns="" xmlns:a16="http://schemas.microsoft.com/office/drawing/2014/main" id="{6038EDAF-6CF8-D96E-EB91-CAFEBE0CA195}"/>
              </a:ext>
            </a:extLst>
          </p:cNvPr>
          <p:cNvSpPr>
            <a:spLocks noGrp="1"/>
          </p:cNvSpPr>
          <p:nvPr>
            <p:ph type="pic" sz="quarter" idx="15"/>
          </p:nvPr>
        </p:nvSpPr>
        <p:spPr>
          <a:xfrm>
            <a:off x="8091187" y="2475185"/>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dirty="0"/>
              <a:t>Click icon to add picture</a:t>
            </a:r>
          </a:p>
        </p:txBody>
      </p:sp>
      <p:sp>
        <p:nvSpPr>
          <p:cNvPr id="6" name="Footer Placeholder 4">
            <a:extLst>
              <a:ext uri="{FF2B5EF4-FFF2-40B4-BE49-F238E27FC236}">
                <a16:creationId xmlns="" xmlns:a16="http://schemas.microsoft.com/office/drawing/2014/main" id="{BE148B4D-CB0B-8B95-BA58-B33DE05305B9}"/>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9" name="Slide Number Placeholder 5">
            <a:extLst>
              <a:ext uri="{FF2B5EF4-FFF2-40B4-BE49-F238E27FC236}">
                <a16:creationId xmlns="" xmlns:a16="http://schemas.microsoft.com/office/drawing/2014/main" id="{9B895145-43B3-C337-08C1-C009F83D87F4}"/>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23883795"/>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A22F8239-92F5-595B-5DD3-ACBA1C19E6A1}"/>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 xmlns:a16="http://schemas.microsoft.com/office/drawing/2014/main" id="{DF9E987C-6F3E-FB11-D796-2D5F9075A7FF}"/>
              </a:ext>
              <a:ext uri="{C183D7F6-B498-43B3-948B-1728B52AA6E4}">
                <adec:decorative xmlns="" xmlns:adec="http://schemas.microsoft.com/office/drawing/2017/decorative" val="1"/>
              </a:ext>
            </a:extLst>
          </p:cNvPr>
          <p:cNvGrpSpPr/>
          <p:nvPr userDrawn="1"/>
        </p:nvGrpSpPr>
        <p:grpSpPr>
          <a:xfrm rot="10800000">
            <a:off x="9829617" y="0"/>
            <a:ext cx="2133966" cy="2133966"/>
            <a:chOff x="9654699" y="2229295"/>
            <a:chExt cx="2133966" cy="2133966"/>
          </a:xfrm>
        </p:grpSpPr>
        <p:sp>
          <p:nvSpPr>
            <p:cNvPr id="11" name="Freeform 10">
              <a:extLst>
                <a:ext uri="{FF2B5EF4-FFF2-40B4-BE49-F238E27FC236}">
                  <a16:creationId xmlns=""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76886504"/>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7344" userDrawn="1">
          <p15:clr>
            <a:srgbClr val="FBAE40"/>
          </p15:clr>
        </p15:guide>
        <p15:guide id="7" orient="horz" pos="1416" userDrawn="1">
          <p15:clr>
            <a:srgbClr val="FBAE40"/>
          </p15:clr>
        </p15:guide>
        <p15:guide id="9" orient="horz" pos="384" userDrawn="1">
          <p15:clr>
            <a:srgbClr val="FBAE40"/>
          </p15:clr>
        </p15:guide>
        <p15:guide id="10" orient="horz" pos="374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3"/>
        </a:solidFill>
        <a:effectLst/>
      </p:bgPr>
    </p:bg>
    <p:spTree>
      <p:nvGrpSpPr>
        <p:cNvPr id="1" name=""/>
        <p:cNvGrpSpPr/>
        <p:nvPr/>
      </p:nvGrpSpPr>
      <p:grpSpPr>
        <a:xfrm>
          <a:off x="0" y="0"/>
          <a:ext cx="0" cy="0"/>
          <a:chOff x="0" y="0"/>
          <a:chExt cx="0" cy="0"/>
        </a:xfrm>
      </p:grpSpPr>
      <p:pic>
        <p:nvPicPr>
          <p:cNvPr id="4" name="Object 1">
            <a:extLst>
              <a:ext uri="{FF2B5EF4-FFF2-40B4-BE49-F238E27FC236}">
                <a16:creationId xmlns="" xmlns:a16="http://schemas.microsoft.com/office/drawing/2014/main" id="{83F8143D-16B1-4CE2-1910-9E5074922159}"/>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rot="10800000">
            <a:off x="1084203" y="4586286"/>
            <a:ext cx="1574573" cy="2271713"/>
          </a:xfrm>
          <a:prstGeom prst="rect">
            <a:avLst/>
          </a:prstGeom>
        </p:spPr>
      </p:pic>
      <p:sp>
        <p:nvSpPr>
          <p:cNvPr id="10" name="Oval 9">
            <a:extLst>
              <a:ext uri="{FF2B5EF4-FFF2-40B4-BE49-F238E27FC236}">
                <a16:creationId xmlns="" xmlns:a16="http://schemas.microsoft.com/office/drawing/2014/main" id="{F6BE63D1-6CC6-AD50-D587-0514090FB382}"/>
              </a:ext>
              <a:ext uri="{C183D7F6-B498-43B3-948B-1728B52AA6E4}">
                <adec:decorative xmlns="" xmlns:adec="http://schemas.microsoft.com/office/drawing/2017/decorative" val="1"/>
              </a:ext>
            </a:extLst>
          </p:cNvPr>
          <p:cNvSpPr/>
          <p:nvPr userDrawn="1"/>
        </p:nvSpPr>
        <p:spPr>
          <a:xfrm rot="10800000">
            <a:off x="813816" y="2184400"/>
            <a:ext cx="2115351" cy="2115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 xmlns:a16="http://schemas.microsoft.com/office/drawing/2014/main" id="{82DE6614-889D-2DB5-4C2F-DCBD22BA3B22}"/>
              </a:ext>
            </a:extLst>
          </p:cNvPr>
          <p:cNvSpPr>
            <a:spLocks noGrp="1"/>
          </p:cNvSpPr>
          <p:nvPr>
            <p:ph sz="quarter" idx="27" hasCustomPrompt="1"/>
          </p:nvPr>
        </p:nvSpPr>
        <p:spPr>
          <a:xfrm>
            <a:off x="3835400" y="2185127"/>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 xmlns:a16="http://schemas.microsoft.com/office/drawing/2014/main" id="{B7B2B871-B646-8E1E-CD57-2224B2D4E590}"/>
              </a:ext>
            </a:extLst>
          </p:cNvPr>
          <p:cNvSpPr>
            <a:spLocks noGrp="1"/>
          </p:cNvSpPr>
          <p:nvPr>
            <p:ph sz="quarter" idx="28" hasCustomPrompt="1"/>
          </p:nvPr>
        </p:nvSpPr>
        <p:spPr>
          <a:xfrm>
            <a:off x="7221564" y="218440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noAutofit/>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27698952"/>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bg>
      <p:bgPr>
        <a:solidFill>
          <a:schemeClr val="accent3"/>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 xmlns:a16="http://schemas.microsoft.com/office/drawing/2014/main" id="{D8C74DBB-978B-8EA5-44E6-3AF3F58B7003}"/>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45028" b="78285"/>
          <a:stretch/>
        </p:blipFill>
        <p:spPr>
          <a:xfrm>
            <a:off x="0" y="5368807"/>
            <a:ext cx="3769950" cy="1489194"/>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 xmlns:a16="http://schemas.microsoft.com/office/drawing/2014/main" id="{F7D965D3-2ED5-0347-F848-6C2A1D36AEB9}"/>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 xmlns:a16="http://schemas.microsoft.com/office/drawing/2014/main" id="{CFE945C7-CAAC-C9B4-0B56-EC62E53C8DB6}"/>
              </a:ext>
              <a:ext uri="{C183D7F6-B498-43B3-948B-1728B52AA6E4}">
                <adec:decorative xmlns="" xmlns:adec="http://schemas.microsoft.com/office/drawing/2017/decorative" val="1"/>
              </a:ext>
            </a:extLst>
          </p:cNvPr>
          <p:cNvSpPr/>
          <p:nvPr userDrawn="1"/>
        </p:nvSpPr>
        <p:spPr>
          <a:xfrm>
            <a:off x="8282467" y="5439854"/>
            <a:ext cx="1096391" cy="10963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 xmlns:a16="http://schemas.microsoft.com/office/drawing/2014/main" id="{E58C5299-758C-70DA-D929-E0BC719E9A78}"/>
              </a:ext>
              <a:ext uri="{C183D7F6-B498-43B3-948B-1728B52AA6E4}">
                <adec:decorative xmlns="" xmlns:adec="http://schemas.microsoft.com/office/drawing/2017/decorative" val="1"/>
              </a:ext>
            </a:extLst>
          </p:cNvPr>
          <p:cNvSpPr/>
          <p:nvPr userDrawn="1"/>
        </p:nvSpPr>
        <p:spPr>
          <a:xfrm>
            <a:off x="9616629" y="3758740"/>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5DE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 xmlns:a16="http://schemas.microsoft.com/office/drawing/2014/main" id="{C0463C33-FF99-2443-BE5D-682AC8CB8B70}"/>
              </a:ext>
            </a:extLst>
          </p:cNvPr>
          <p:cNvSpPr>
            <a:spLocks noGrp="1"/>
          </p:cNvSpPr>
          <p:nvPr>
            <p:ph type="pic" sz="quarter" idx="17"/>
          </p:nvPr>
        </p:nvSpPr>
        <p:spPr>
          <a:xfrm>
            <a:off x="7709054" y="459137"/>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p:spPr>
        <p:txBody>
          <a:bodyPr wrap="square" tIns="731520">
            <a:noAutofit/>
          </a:bodyPr>
          <a:lstStyle>
            <a:lvl1pPr marL="0" indent="0" algn="ctr">
              <a:buNone/>
              <a:defRPr sz="1600"/>
            </a:lvl1pPr>
          </a:lstStyle>
          <a:p>
            <a:r>
              <a:rPr lang="en-US" dirty="0"/>
              <a:t>Click icon to add picture</a:t>
            </a:r>
          </a:p>
        </p:txBody>
      </p:sp>
      <p:sp>
        <p:nvSpPr>
          <p:cNvPr id="7" name="Footer Placeholder 6">
            <a:extLst>
              <a:ext uri="{FF2B5EF4-FFF2-40B4-BE49-F238E27FC236}">
                <a16:creationId xmlns="" xmlns:a16="http://schemas.microsoft.com/office/drawing/2014/main" id="{C36FD22D-E552-7707-178A-C415B32A8553}"/>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71806796"/>
      </p:ext>
    </p:extLst>
  </p:cSld>
  <p:clrMapOvr>
    <a:masterClrMapping/>
  </p:clrMapOvr>
  <p:extLst>
    <p:ext uri="{DCECCB84-F9BA-43D5-87BE-67443E8EF086}">
      <p15:sldGuideLst xmlns="" xmlns:p15="http://schemas.microsoft.com/office/powerpoint/2012/main">
        <p15:guide id="1" pos="3840" userDrawn="1">
          <p15:clr>
            <a:srgbClr val="FBAE40"/>
          </p15:clr>
        </p15:guide>
        <p15:guide id="2" orient="horz" pos="1008" userDrawn="1">
          <p15:clr>
            <a:srgbClr val="FBAE40"/>
          </p15:clr>
        </p15:guide>
        <p15:guide id="3" orient="horz" pos="1560" userDrawn="1">
          <p15:clr>
            <a:srgbClr val="FBAE40"/>
          </p15:clr>
        </p15:guide>
        <p15:guide id="4" pos="312" userDrawn="1">
          <p15:clr>
            <a:srgbClr val="FBAE40"/>
          </p15:clr>
        </p15:guide>
        <p15:guide id="5" pos="816" userDrawn="1">
          <p15:clr>
            <a:srgbClr val="FBAE40"/>
          </p15:clr>
        </p15:guide>
        <p15:guide id="6" pos="63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dirty="0"/>
              <a:t>PRESENTATION TITLE</a:t>
            </a:r>
          </a:p>
        </p:txBody>
      </p:sp>
      <p:sp>
        <p:nvSpPr>
          <p:cNvPr id="6" name="Slide Number Placeholder 5">
            <a:extLst>
              <a:ext uri="{FF2B5EF4-FFF2-40B4-BE49-F238E27FC236}">
                <a16:creationId xmlns=""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5" r:id="rId3"/>
    <p:sldLayoutId id="2147483683" r:id="rId4"/>
    <p:sldLayoutId id="2147483684" r:id="rId5"/>
    <p:sldLayoutId id="2147483685" r:id="rId6"/>
    <p:sldLayoutId id="2147483671" r:id="rId7"/>
    <p:sldLayoutId id="2147483679" r:id="rId8"/>
    <p:sldLayoutId id="2147483676" r:id="rId9"/>
    <p:sldLayoutId id="2147483669" r:id="rId10"/>
    <p:sldLayoutId id="2147483673" r:id="rId11"/>
    <p:sldLayoutId id="2147483682" r:id="rId12"/>
    <p:sldLayoutId id="214748365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guides.github.com/" TargetMode="External"/><Relationship Id="rId2" Type="http://schemas.openxmlformats.org/officeDocument/2006/relationships/hyperlink" Target="https://docs.gitlab.com/" TargetMode="External"/><Relationship Id="rId1" Type="http://schemas.openxmlformats.org/officeDocument/2006/relationships/slideLayout" Target="../slideLayouts/slideLayout2.xml"/><Relationship Id="rId4" Type="http://schemas.openxmlformats.org/officeDocument/2006/relationships/hyperlink" Target="https://github.com/jenkinsci/pipeline-examples"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studio.openweaver.com/apps/preview/vimalaankumpeta/Intern%20career/hom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8315D2-7F57-AF2A-38D7-558098789073}"/>
              </a:ext>
            </a:extLst>
          </p:cNvPr>
          <p:cNvSpPr>
            <a:spLocks noGrp="1"/>
          </p:cNvSpPr>
          <p:nvPr>
            <p:ph type="ctrTitle"/>
          </p:nvPr>
        </p:nvSpPr>
        <p:spPr/>
        <p:txBody>
          <a:bodyPr/>
          <a:lstStyle/>
          <a:p>
            <a:r>
              <a:rPr lang="en-US" sz="4800" dirty="0" smtClean="0">
                <a:effectLst>
                  <a:outerShdw blurRad="38100" dist="38100" dir="2700000" algn="tl">
                    <a:srgbClr val="000000">
                      <a:alpha val="43137"/>
                    </a:srgbClr>
                  </a:outerShdw>
                </a:effectLst>
              </a:rPr>
              <a:t>		INTERN </a:t>
            </a:r>
            <a:r>
              <a:rPr lang="en-US" sz="4800" dirty="0">
                <a:effectLst>
                  <a:outerShdw blurRad="38100" dist="38100" dir="2700000" algn="tl">
                    <a:srgbClr val="000000">
                      <a:alpha val="43137"/>
                    </a:srgbClr>
                  </a:outerShdw>
                </a:effectLst>
              </a:rPr>
              <a:t>CAREER </a:t>
            </a:r>
            <a:br>
              <a:rPr lang="en-US" sz="4800" dirty="0">
                <a:effectLst>
                  <a:outerShdw blurRad="38100" dist="38100" dir="2700000" algn="tl">
                    <a:srgbClr val="000000">
                      <a:alpha val="43137"/>
                    </a:srgbClr>
                  </a:outerShdw>
                </a:effectLst>
              </a:rPr>
            </a:br>
            <a:r>
              <a:rPr lang="en-US" sz="4800" dirty="0" smtClean="0">
                <a:effectLst>
                  <a:outerShdw blurRad="38100" dist="38100" dir="2700000" algn="tl">
                    <a:srgbClr val="000000">
                      <a:alpha val="43137"/>
                    </a:srgbClr>
                  </a:outerShdw>
                </a:effectLst>
              </a:rPr>
              <a:t>	DEVOPS </a:t>
            </a:r>
            <a:r>
              <a:rPr lang="en-US" sz="4800" dirty="0">
                <a:effectLst>
                  <a:outerShdw blurRad="38100" dist="38100" dir="2700000" algn="tl">
                    <a:srgbClr val="000000">
                      <a:alpha val="43137"/>
                    </a:srgbClr>
                  </a:outerShdw>
                </a:effectLst>
              </a:rPr>
              <a:t>INTERNSHIP</a:t>
            </a:r>
          </a:p>
        </p:txBody>
      </p:sp>
    </p:spTree>
    <p:extLst>
      <p:ext uri="{BB962C8B-B14F-4D97-AF65-F5344CB8AC3E}">
        <p14:creationId xmlns:p14="http://schemas.microsoft.com/office/powerpoint/2010/main" val="34214010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342901"/>
            <a:ext cx="8829675" cy="495299"/>
          </a:xfrm>
        </p:spPr>
        <p:txBody>
          <a:bodyPr/>
          <a:lstStyle/>
          <a:p>
            <a:r>
              <a:rPr lang="en-GB" sz="3600" dirty="0" smtClean="0"/>
              <a:t>Jenkins Architecture</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87363" y="1128358"/>
            <a:ext cx="11592000" cy="4929032"/>
          </a:xfrm>
        </p:spPr>
      </p:pic>
    </p:spTree>
    <p:extLst>
      <p:ext uri="{BB962C8B-B14F-4D97-AF65-F5344CB8AC3E}">
        <p14:creationId xmlns:p14="http://schemas.microsoft.com/office/powerpoint/2010/main" val="25309006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2"/>
            <a:ext cx="8008965" cy="863927"/>
          </a:xfrm>
        </p:spPr>
        <p:txBody>
          <a:bodyPr/>
          <a:lstStyle/>
          <a:p>
            <a:r>
              <a:rPr lang="en-IN" sz="3600" dirty="0"/>
              <a:t>Adding </a:t>
            </a:r>
            <a:r>
              <a:rPr lang="en-IN" sz="3600" dirty="0" err="1"/>
              <a:t>Webhook</a:t>
            </a:r>
            <a:r>
              <a:rPr lang="en-IN" sz="3600" dirty="0"/>
              <a:t> in </a:t>
            </a:r>
            <a:r>
              <a:rPr lang="en-IN" sz="3600" dirty="0" err="1"/>
              <a:t>Github</a:t>
            </a:r>
            <a:endParaRPr lang="en-IN" sz="3600" dirty="0"/>
          </a:p>
        </p:txBody>
      </p:sp>
      <p:sp>
        <p:nvSpPr>
          <p:cNvPr id="3" name="Content Placeholder 2"/>
          <p:cNvSpPr>
            <a:spLocks noGrp="1"/>
          </p:cNvSpPr>
          <p:nvPr>
            <p:ph sz="quarter" idx="14"/>
          </p:nvPr>
        </p:nvSpPr>
        <p:spPr>
          <a:xfrm>
            <a:off x="811185" y="1514475"/>
            <a:ext cx="6400800" cy="4517861"/>
          </a:xfrm>
        </p:spPr>
        <p:txBody>
          <a:bodyPr/>
          <a:lstStyle/>
          <a:p>
            <a:pPr marL="285750" indent="-285750">
              <a:buFont typeface="Arial" pitchFamily="34" charset="0"/>
              <a:buChar char="•"/>
            </a:pPr>
            <a:r>
              <a:rPr lang="en-GB" sz="1800" dirty="0"/>
              <a:t>Go to your </a:t>
            </a:r>
            <a:r>
              <a:rPr lang="en-GB" sz="1800" dirty="0" err="1"/>
              <a:t>GitHub</a:t>
            </a:r>
            <a:r>
              <a:rPr lang="en-GB" sz="1800" dirty="0"/>
              <a:t> repository.</a:t>
            </a:r>
          </a:p>
          <a:p>
            <a:pPr marL="285750" indent="-285750">
              <a:buFont typeface="Arial" pitchFamily="34" charset="0"/>
              <a:buChar char="•"/>
            </a:pPr>
            <a:r>
              <a:rPr lang="en-GB" sz="1800" dirty="0" smtClean="0"/>
              <a:t>Under </a:t>
            </a:r>
            <a:r>
              <a:rPr lang="en-GB" sz="1800" dirty="0"/>
              <a:t>"Settings," select "</a:t>
            </a:r>
            <a:r>
              <a:rPr lang="en-GB" sz="1800" dirty="0" err="1"/>
              <a:t>Webhooks</a:t>
            </a:r>
            <a:r>
              <a:rPr lang="en-GB" sz="1800" dirty="0"/>
              <a:t>."</a:t>
            </a:r>
          </a:p>
          <a:p>
            <a:pPr marL="285750" indent="-285750">
              <a:buFont typeface="Arial" pitchFamily="34" charset="0"/>
              <a:buChar char="•"/>
            </a:pPr>
            <a:r>
              <a:rPr lang="en-GB" sz="1800" dirty="0" smtClean="0"/>
              <a:t>Click </a:t>
            </a:r>
            <a:r>
              <a:rPr lang="en-GB" sz="1800" dirty="0"/>
              <a:t>on "Add </a:t>
            </a:r>
            <a:r>
              <a:rPr lang="en-GB" sz="1800" dirty="0" err="1"/>
              <a:t>webhook</a:t>
            </a:r>
            <a:r>
              <a:rPr lang="en-GB" sz="1800" dirty="0"/>
              <a:t>."</a:t>
            </a:r>
          </a:p>
          <a:p>
            <a:pPr marL="285750" indent="-285750">
              <a:buFont typeface="Arial" pitchFamily="34" charset="0"/>
              <a:buChar char="•"/>
            </a:pPr>
            <a:r>
              <a:rPr lang="en-GB" sz="1800" dirty="0" smtClean="0"/>
              <a:t>Set </a:t>
            </a:r>
            <a:r>
              <a:rPr lang="en-GB" sz="1800" dirty="0"/>
              <a:t>the payload URL to your Jenkins server's URL followed by /</a:t>
            </a:r>
            <a:r>
              <a:rPr lang="en-GB" sz="1800" dirty="0" err="1"/>
              <a:t>github-webhook</a:t>
            </a:r>
            <a:r>
              <a:rPr lang="en-GB" sz="1800" dirty="0"/>
              <a:t>/.</a:t>
            </a:r>
          </a:p>
          <a:p>
            <a:pPr marL="285750" indent="-285750">
              <a:buFont typeface="Arial" pitchFamily="34" charset="0"/>
              <a:buChar char="•"/>
            </a:pPr>
            <a:r>
              <a:rPr lang="en-GB" sz="1800" dirty="0" smtClean="0"/>
              <a:t>Select </a:t>
            </a:r>
            <a:r>
              <a:rPr lang="en-GB" sz="1800" dirty="0"/>
              <a:t>the events you want to trigger the </a:t>
            </a:r>
            <a:r>
              <a:rPr lang="en-GB" sz="1800" dirty="0" err="1"/>
              <a:t>webhook</a:t>
            </a:r>
            <a:r>
              <a:rPr lang="en-GB" sz="1800" dirty="0"/>
              <a:t> (e.g., Push events).</a:t>
            </a:r>
          </a:p>
          <a:p>
            <a:pPr marL="285750" indent="-285750">
              <a:buFont typeface="Arial" pitchFamily="34" charset="0"/>
              <a:buChar char="•"/>
            </a:pPr>
            <a:r>
              <a:rPr lang="en-GB" sz="1800" dirty="0" smtClean="0"/>
              <a:t>Optionally</a:t>
            </a:r>
            <a:r>
              <a:rPr lang="en-GB" sz="1800" dirty="0"/>
              <a:t>, you can set up a secret and configure Jenkins to validate the </a:t>
            </a:r>
            <a:r>
              <a:rPr lang="en-GB" sz="1800" dirty="0" err="1"/>
              <a:t>webhook</a:t>
            </a:r>
            <a:r>
              <a:rPr lang="en-GB" sz="1800" dirty="0"/>
              <a:t> payload using this secret.</a:t>
            </a:r>
          </a:p>
          <a:p>
            <a:pPr marL="285750" indent="-285750">
              <a:buFont typeface="Arial" pitchFamily="34" charset="0"/>
              <a:buChar char="•"/>
            </a:pPr>
            <a:r>
              <a:rPr lang="en-GB" sz="1800" dirty="0" smtClean="0"/>
              <a:t>Save </a:t>
            </a:r>
            <a:r>
              <a:rPr lang="en-GB" sz="1800" dirty="0"/>
              <a:t>your </a:t>
            </a:r>
            <a:r>
              <a:rPr lang="en-GB" sz="1800" dirty="0" err="1"/>
              <a:t>webhook</a:t>
            </a:r>
            <a:r>
              <a:rPr lang="en-GB" sz="1800" dirty="0"/>
              <a:t> configuration.</a:t>
            </a:r>
            <a:endParaRPr lang="en-IN" sz="1800" dirty="0"/>
          </a:p>
        </p:txBody>
      </p:sp>
    </p:spTree>
    <p:extLst>
      <p:ext uri="{BB962C8B-B14F-4D97-AF65-F5344CB8AC3E}">
        <p14:creationId xmlns:p14="http://schemas.microsoft.com/office/powerpoint/2010/main" val="9006035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219075"/>
            <a:ext cx="8029575" cy="466725"/>
          </a:xfrm>
        </p:spPr>
        <p:txBody>
          <a:bodyPr/>
          <a:lstStyle/>
          <a:p>
            <a:r>
              <a:rPr lang="en-GB" sz="3600" dirty="0" smtClean="0"/>
              <a:t>Adding </a:t>
            </a:r>
            <a:r>
              <a:rPr lang="en-GB" sz="3600" dirty="0" err="1" smtClean="0"/>
              <a:t>webhook</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73007" y="779474"/>
            <a:ext cx="11787007" cy="5760000"/>
          </a:xfrm>
        </p:spPr>
      </p:pic>
    </p:spTree>
    <p:extLst>
      <p:ext uri="{BB962C8B-B14F-4D97-AF65-F5344CB8AC3E}">
        <p14:creationId xmlns:p14="http://schemas.microsoft.com/office/powerpoint/2010/main" val="212453080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0975"/>
            <a:ext cx="6907185" cy="542925"/>
          </a:xfrm>
        </p:spPr>
        <p:txBody>
          <a:bodyPr/>
          <a:lstStyle/>
          <a:p>
            <a:r>
              <a:rPr lang="en-IN" sz="3600" dirty="0"/>
              <a:t>8. Test and Validate:</a:t>
            </a:r>
          </a:p>
        </p:txBody>
      </p:sp>
      <p:sp>
        <p:nvSpPr>
          <p:cNvPr id="3" name="Content Placeholder 2"/>
          <p:cNvSpPr>
            <a:spLocks noGrp="1"/>
          </p:cNvSpPr>
          <p:nvPr>
            <p:ph sz="quarter" idx="14"/>
          </p:nvPr>
        </p:nvSpPr>
        <p:spPr>
          <a:xfrm>
            <a:off x="285750" y="781050"/>
            <a:ext cx="6926235" cy="504827"/>
          </a:xfrm>
        </p:spPr>
        <p:txBody>
          <a:bodyPr/>
          <a:lstStyle/>
          <a:p>
            <a:r>
              <a:rPr lang="en-GB" dirty="0" smtClean="0"/>
              <a:t>Running the </a:t>
            </a:r>
            <a:r>
              <a:rPr lang="en-GB" dirty="0" err="1" smtClean="0"/>
              <a:t>jenkins</a:t>
            </a:r>
            <a:r>
              <a:rPr lang="en-GB" dirty="0" smtClean="0"/>
              <a:t> pipeline</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17" y="1285877"/>
            <a:ext cx="11792101" cy="5040000"/>
          </a:xfrm>
          <a:prstGeom prst="rect">
            <a:avLst/>
          </a:prstGeom>
        </p:spPr>
      </p:pic>
    </p:spTree>
    <p:extLst>
      <p:ext uri="{BB962C8B-B14F-4D97-AF65-F5344CB8AC3E}">
        <p14:creationId xmlns:p14="http://schemas.microsoft.com/office/powerpoint/2010/main" val="29327825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4" y="209550"/>
            <a:ext cx="7762875" cy="523875"/>
          </a:xfrm>
        </p:spPr>
        <p:txBody>
          <a:bodyPr/>
          <a:lstStyle/>
          <a:p>
            <a:r>
              <a:rPr lang="en-GB" sz="3600" dirty="0" err="1" smtClean="0"/>
              <a:t>Jenkinspipeline</a:t>
            </a:r>
            <a:r>
              <a:rPr lang="en-GB" dirty="0" smtClean="0"/>
              <a:t> Build</a:t>
            </a:r>
            <a:endParaRPr lang="en-IN"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62121" y="904874"/>
            <a:ext cx="9355089" cy="5760000"/>
          </a:xfrm>
        </p:spPr>
      </p:pic>
    </p:spTree>
    <p:extLst>
      <p:ext uri="{BB962C8B-B14F-4D97-AF65-F5344CB8AC3E}">
        <p14:creationId xmlns:p14="http://schemas.microsoft.com/office/powerpoint/2010/main" val="15051010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778202"/>
          </a:xfrm>
        </p:spPr>
        <p:txBody>
          <a:bodyPr/>
          <a:lstStyle/>
          <a:p>
            <a:r>
              <a:rPr lang="en-IN" dirty="0">
                <a:solidFill>
                  <a:srgbClr val="FFFF00"/>
                </a:solidFill>
              </a:rPr>
              <a:t>Conclusion</a:t>
            </a:r>
          </a:p>
        </p:txBody>
      </p:sp>
      <p:sp>
        <p:nvSpPr>
          <p:cNvPr id="3" name="Content Placeholder 2"/>
          <p:cNvSpPr>
            <a:spLocks noGrp="1"/>
          </p:cNvSpPr>
          <p:nvPr>
            <p:ph sz="quarter" idx="14"/>
          </p:nvPr>
        </p:nvSpPr>
        <p:spPr>
          <a:xfrm>
            <a:off x="811185" y="1733550"/>
            <a:ext cx="6400800" cy="4298786"/>
          </a:xfrm>
        </p:spPr>
        <p:txBody>
          <a:bodyPr/>
          <a:lstStyle/>
          <a:p>
            <a:pPr algn="just"/>
            <a:r>
              <a:rPr lang="en-GB" dirty="0" smtClean="0"/>
              <a:t>	With </a:t>
            </a:r>
            <a:r>
              <a:rPr lang="en-GB" dirty="0"/>
              <a:t>a CI/CD pipeline in place, you can ensure that changes to your web application are integrated and deployed quickly and with high quality. By automating the build, test, and deployment process, you can reduce the risk of bugs and downtime and improve the overall stability of your application.</a:t>
            </a:r>
          </a:p>
          <a:p>
            <a:endParaRPr lang="en-IN" dirty="0"/>
          </a:p>
        </p:txBody>
      </p:sp>
    </p:spTree>
    <p:extLst>
      <p:ext uri="{BB962C8B-B14F-4D97-AF65-F5344CB8AC3E}">
        <p14:creationId xmlns:p14="http://schemas.microsoft.com/office/powerpoint/2010/main" val="363660421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71475"/>
            <a:ext cx="10171140" cy="581025"/>
          </a:xfrm>
        </p:spPr>
        <p:txBody>
          <a:bodyPr/>
          <a:lstStyle/>
          <a:p>
            <a:r>
              <a:rPr lang="en-IN" sz="3600" dirty="0" smtClean="0">
                <a:solidFill>
                  <a:srgbClr val="FFFF00"/>
                </a:solidFill>
              </a:rPr>
              <a:t>Resources </a:t>
            </a:r>
            <a:r>
              <a:rPr lang="en-IN" sz="3600" dirty="0">
                <a:solidFill>
                  <a:srgbClr val="FFFF00"/>
                </a:solidFill>
              </a:rPr>
              <a:t>and References:</a:t>
            </a:r>
            <a:br>
              <a:rPr lang="en-IN" sz="3600" dirty="0">
                <a:solidFill>
                  <a:srgbClr val="FFFF00"/>
                </a:solidFill>
              </a:rPr>
            </a:br>
            <a:endParaRPr lang="en-IN" sz="3600" dirty="0">
              <a:solidFill>
                <a:srgbClr val="FFFF00"/>
              </a:solidFill>
            </a:endParaRPr>
          </a:p>
        </p:txBody>
      </p:sp>
      <p:sp>
        <p:nvSpPr>
          <p:cNvPr id="3" name="Content Placeholder 2"/>
          <p:cNvSpPr>
            <a:spLocks noGrp="1"/>
          </p:cNvSpPr>
          <p:nvPr>
            <p:ph sz="quarter" idx="14"/>
          </p:nvPr>
        </p:nvSpPr>
        <p:spPr>
          <a:xfrm>
            <a:off x="811185" y="1076326"/>
            <a:ext cx="6400800" cy="5676900"/>
          </a:xfrm>
        </p:spPr>
        <p:txBody>
          <a:bodyPr/>
          <a:lstStyle/>
          <a:p>
            <a:pPr marL="342900" lvl="0" indent="-342900">
              <a:buFont typeface="Wingdings" pitchFamily="2" charset="2"/>
              <a:buChar char="Ø"/>
            </a:pPr>
            <a:r>
              <a:rPr lang="en-IN" dirty="0"/>
              <a:t>Jenkins Tutorials and Documentation</a:t>
            </a:r>
            <a:r>
              <a:rPr lang="en-IN" dirty="0" smtClean="0"/>
              <a:t>:</a:t>
            </a:r>
          </a:p>
          <a:p>
            <a:pPr lvl="1"/>
            <a:r>
              <a:rPr lang="en-IN" dirty="0" smtClean="0">
                <a:hlinkClick r:id="rId2"/>
              </a:rPr>
              <a:t>Jenkins </a:t>
            </a:r>
            <a:r>
              <a:rPr lang="en-IN" dirty="0">
                <a:hlinkClick r:id="rId2"/>
              </a:rPr>
              <a:t>Documentation</a:t>
            </a:r>
            <a:endParaRPr lang="en-IN" dirty="0"/>
          </a:p>
          <a:p>
            <a:pPr lvl="0"/>
            <a:endParaRPr lang="en-IN" dirty="0"/>
          </a:p>
          <a:p>
            <a:pPr marL="285750" indent="-285750">
              <a:buFont typeface="Wingdings" pitchFamily="2" charset="2"/>
              <a:buChar char="Ø"/>
            </a:pPr>
            <a:r>
              <a:rPr lang="en-IN" sz="1800" dirty="0" smtClean="0"/>
              <a:t>  </a:t>
            </a:r>
            <a:r>
              <a:rPr lang="en-IN" dirty="0" err="1" smtClean="0"/>
              <a:t>Docker</a:t>
            </a:r>
            <a:r>
              <a:rPr lang="en-IN" dirty="0" smtClean="0"/>
              <a:t> </a:t>
            </a:r>
            <a:r>
              <a:rPr lang="en-IN" dirty="0"/>
              <a:t>Guides and Resources</a:t>
            </a:r>
            <a:r>
              <a:rPr lang="en-IN" dirty="0" smtClean="0"/>
              <a:t>:</a:t>
            </a:r>
            <a:endParaRPr lang="en-IN" dirty="0"/>
          </a:p>
          <a:p>
            <a:pPr lvl="1"/>
            <a:r>
              <a:rPr lang="en-IN" dirty="0" err="1" smtClean="0">
                <a:hlinkClick r:id="rId2"/>
              </a:rPr>
              <a:t>Docker</a:t>
            </a:r>
            <a:r>
              <a:rPr lang="en-IN" dirty="0" smtClean="0">
                <a:hlinkClick r:id="rId2"/>
              </a:rPr>
              <a:t> </a:t>
            </a:r>
            <a:r>
              <a:rPr lang="en-IN" dirty="0">
                <a:hlinkClick r:id="rId2"/>
              </a:rPr>
              <a:t>Documentation</a:t>
            </a:r>
            <a:endParaRPr lang="en-IN" dirty="0"/>
          </a:p>
          <a:p>
            <a:r>
              <a:rPr lang="en-IN" sz="1800" dirty="0" smtClean="0"/>
              <a:t>       </a:t>
            </a:r>
            <a:endParaRPr lang="en-GB" dirty="0" smtClean="0"/>
          </a:p>
          <a:p>
            <a:pPr marL="342900" lvl="0" indent="-342900">
              <a:buFont typeface="Wingdings" pitchFamily="2" charset="2"/>
              <a:buChar char="Ø"/>
            </a:pPr>
            <a:r>
              <a:rPr lang="en-IN" dirty="0" err="1" smtClean="0"/>
              <a:t>GitHub</a:t>
            </a:r>
            <a:r>
              <a:rPr lang="en-IN" dirty="0" smtClean="0"/>
              <a:t>/</a:t>
            </a:r>
            <a:r>
              <a:rPr lang="en-IN" dirty="0" err="1" smtClean="0"/>
              <a:t>GitLab</a:t>
            </a:r>
            <a:r>
              <a:rPr lang="en-IN" dirty="0" smtClean="0"/>
              <a:t> Guides:</a:t>
            </a:r>
          </a:p>
          <a:p>
            <a:pPr lvl="1"/>
            <a:r>
              <a:rPr lang="en-IN" dirty="0" err="1" smtClean="0">
                <a:hlinkClick r:id="rId3"/>
              </a:rPr>
              <a:t>GitHub</a:t>
            </a:r>
            <a:r>
              <a:rPr lang="en-IN" dirty="0" smtClean="0">
                <a:hlinkClick r:id="rId3"/>
              </a:rPr>
              <a:t> </a:t>
            </a:r>
            <a:r>
              <a:rPr lang="en-IN" dirty="0">
                <a:hlinkClick r:id="rId3"/>
              </a:rPr>
              <a:t>Guides</a:t>
            </a:r>
            <a:endParaRPr lang="en-IN" dirty="0"/>
          </a:p>
          <a:p>
            <a:pPr lvl="1"/>
            <a:r>
              <a:rPr lang="en-IN" dirty="0" err="1">
                <a:hlinkClick r:id="rId2"/>
              </a:rPr>
              <a:t>GitLab</a:t>
            </a:r>
            <a:r>
              <a:rPr lang="en-IN" dirty="0">
                <a:hlinkClick r:id="rId2"/>
              </a:rPr>
              <a:t> </a:t>
            </a:r>
            <a:r>
              <a:rPr lang="en-IN" dirty="0" smtClean="0">
                <a:hlinkClick r:id="rId2"/>
              </a:rPr>
              <a:t>Documentation</a:t>
            </a:r>
            <a:endParaRPr lang="en-IN" dirty="0" smtClean="0"/>
          </a:p>
          <a:p>
            <a:pPr marL="457200" lvl="1" indent="0">
              <a:buNone/>
            </a:pPr>
            <a:endParaRPr lang="en-IN" dirty="0"/>
          </a:p>
          <a:p>
            <a:pPr marL="342900" lvl="0" indent="-342900">
              <a:buFont typeface="Wingdings" pitchFamily="2" charset="2"/>
              <a:buChar char="Ø"/>
            </a:pPr>
            <a:r>
              <a:rPr lang="en-IN" dirty="0"/>
              <a:t>CI/CD Pipeline Examples:</a:t>
            </a:r>
          </a:p>
          <a:p>
            <a:pPr lvl="1"/>
            <a:r>
              <a:rPr lang="en-IN" dirty="0">
                <a:hlinkClick r:id="rId4"/>
              </a:rPr>
              <a:t>Sample Jenkins Pipelines </a:t>
            </a:r>
            <a:r>
              <a:rPr lang="en-IN" dirty="0" smtClean="0">
                <a:hlinkClick r:id="rId4"/>
              </a:rPr>
              <a:t>– </a:t>
            </a:r>
            <a:r>
              <a:rPr lang="en-IN" dirty="0" err="1" smtClean="0">
                <a:hlinkClick r:id="rId4"/>
              </a:rPr>
              <a:t>GitHub</a:t>
            </a:r>
            <a:endParaRPr lang="en-IN" dirty="0" smtClean="0"/>
          </a:p>
          <a:p>
            <a:pPr lvl="1"/>
            <a:r>
              <a:rPr lang="en-IN" u="sng" dirty="0" smtClean="0"/>
              <a:t>CI/CD </a:t>
            </a:r>
            <a:r>
              <a:rPr lang="en-IN" u="sng" dirty="0"/>
              <a:t>Pipeline with Jenkins, </a:t>
            </a:r>
            <a:r>
              <a:rPr lang="en-IN" u="sng" dirty="0" err="1"/>
              <a:t>Docker</a:t>
            </a:r>
            <a:r>
              <a:rPr lang="en-IN" u="sng" dirty="0"/>
              <a:t>, and </a:t>
            </a:r>
            <a:r>
              <a:rPr lang="en-IN" u="sng" dirty="0" err="1"/>
              <a:t>GitHub</a:t>
            </a:r>
            <a:r>
              <a:rPr lang="en-IN" u="sng" dirty="0"/>
              <a:t> - Medium Article</a:t>
            </a:r>
          </a:p>
          <a:p>
            <a:endParaRPr lang="en-IN" dirty="0"/>
          </a:p>
        </p:txBody>
      </p:sp>
    </p:spTree>
    <p:extLst>
      <p:ext uri="{BB962C8B-B14F-4D97-AF65-F5344CB8AC3E}">
        <p14:creationId xmlns:p14="http://schemas.microsoft.com/office/powerpoint/2010/main" val="181323352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CCE595D9-27F3-FE1C-9A37-0F9F7903022E}"/>
              </a:ext>
            </a:extLst>
          </p:cNvPr>
          <p:cNvSpPr>
            <a:spLocks noGrp="1"/>
          </p:cNvSpPr>
          <p:nvPr>
            <p:ph type="ctrTitle"/>
          </p:nvPr>
        </p:nvSpPr>
        <p:spPr>
          <a:xfrm>
            <a:off x="1195388" y="600075"/>
            <a:ext cx="7281862" cy="3495675"/>
          </a:xfrm>
        </p:spPr>
        <p:txBody>
          <a:bodyPr/>
          <a:lstStyle/>
          <a:p>
            <a:endParaRPr lang="en-US" dirty="0"/>
          </a:p>
        </p:txBody>
      </p:sp>
      <p:sp>
        <p:nvSpPr>
          <p:cNvPr id="3" name="Subtitle 2">
            <a:extLst>
              <a:ext uri="{FF2B5EF4-FFF2-40B4-BE49-F238E27FC236}">
                <a16:creationId xmlns="" xmlns:a16="http://schemas.microsoft.com/office/drawing/2014/main" id="{8CFA4869-4108-EB15-4EB0-B65C291C5D97}"/>
              </a:ext>
            </a:extLst>
          </p:cNvPr>
          <p:cNvSpPr>
            <a:spLocks noGrp="1"/>
          </p:cNvSpPr>
          <p:nvPr>
            <p:ph type="subTitle" idx="1"/>
          </p:nvPr>
        </p:nvSpPr>
        <p:spPr/>
        <p:txBody>
          <a:bodyPr/>
          <a:lstStyle/>
          <a:p>
            <a:r>
              <a:rPr lang="en-US" dirty="0" err="1" smtClean="0">
                <a:solidFill>
                  <a:schemeClr val="bg1"/>
                </a:solidFill>
              </a:rPr>
              <a:t>Ankumpeta</a:t>
            </a:r>
            <a:r>
              <a:rPr lang="en-US" dirty="0" smtClean="0">
                <a:solidFill>
                  <a:schemeClr val="bg1"/>
                </a:solidFill>
              </a:rPr>
              <a:t> </a:t>
            </a:r>
            <a:r>
              <a:rPr lang="en-US" dirty="0" err="1" smtClean="0">
                <a:solidFill>
                  <a:schemeClr val="bg1"/>
                </a:solidFill>
              </a:rPr>
              <a:t>Vimala</a:t>
            </a:r>
            <a:endParaRPr lang="en-US" dirty="0" smtClean="0">
              <a:solidFill>
                <a:schemeClr val="bg1"/>
              </a:solidFill>
            </a:endParaRPr>
          </a:p>
          <a:p>
            <a:r>
              <a:rPr lang="en-US" dirty="0" smtClean="0">
                <a:solidFill>
                  <a:schemeClr val="bg1"/>
                </a:solidFill>
              </a:rPr>
              <a:t>vimalaankumpeta@gmail.com</a:t>
            </a:r>
          </a:p>
          <a:p>
            <a:r>
              <a:rPr lang="en-US" dirty="0">
                <a:solidFill>
                  <a:schemeClr val="bg1"/>
                </a:solidFill>
              </a:rPr>
              <a:t>https://www.linkedin.com/in/vimala-ankumpeta-442996245/</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600075"/>
            <a:ext cx="7281862"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505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75A7019F-FB8F-0842-186B-1C366F527A19}"/>
              </a:ext>
            </a:extLst>
          </p:cNvPr>
          <p:cNvSpPr>
            <a:spLocks noGrp="1"/>
          </p:cNvSpPr>
          <p:nvPr>
            <p:ph type="title"/>
          </p:nvPr>
        </p:nvSpPr>
        <p:spPr>
          <a:xfrm>
            <a:off x="811184" y="276226"/>
            <a:ext cx="8675715" cy="885824"/>
          </a:xfrm>
        </p:spPr>
        <p:txBody>
          <a:bodyPr/>
          <a:lstStyle/>
          <a:p>
            <a:pPr algn="ctr"/>
            <a:r>
              <a:rPr lang="en-US" sz="3600" dirty="0">
                <a:solidFill>
                  <a:srgbClr val="FF0000"/>
                </a:solidFill>
                <a:effectLst>
                  <a:outerShdw blurRad="38100" dist="38100" dir="2700000" algn="tl">
                    <a:srgbClr val="000000">
                      <a:alpha val="43137"/>
                    </a:srgbClr>
                  </a:outerShdw>
                </a:effectLst>
              </a:rPr>
              <a:t> JENKINS INSTALLATION</a:t>
            </a:r>
          </a:p>
        </p:txBody>
      </p:sp>
      <p:sp>
        <p:nvSpPr>
          <p:cNvPr id="4" name="Text Placeholder 3">
            <a:extLst>
              <a:ext uri="{FF2B5EF4-FFF2-40B4-BE49-F238E27FC236}">
                <a16:creationId xmlns="" xmlns:a16="http://schemas.microsoft.com/office/drawing/2014/main" id="{32396622-BFDE-D806-F80F-CB3D2EE19A50}"/>
              </a:ext>
            </a:extLst>
          </p:cNvPr>
          <p:cNvSpPr>
            <a:spLocks noGrp="1"/>
          </p:cNvSpPr>
          <p:nvPr>
            <p:ph sz="quarter" idx="26"/>
          </p:nvPr>
        </p:nvSpPr>
        <p:spPr>
          <a:xfrm>
            <a:off x="811184" y="1533525"/>
            <a:ext cx="7818465" cy="4581525"/>
          </a:xfrm>
        </p:spPr>
        <p:txBody>
          <a:bodyPr/>
          <a:lstStyle/>
          <a:p>
            <a:r>
              <a:rPr lang="en-US" dirty="0"/>
              <a:t>a. Install Jenkins on a cloud server (AWS).</a:t>
            </a:r>
          </a:p>
          <a:p>
            <a:endParaRPr lang="en-US" dirty="0"/>
          </a:p>
          <a:p>
            <a:r>
              <a:rPr lang="en-US" dirty="0"/>
              <a:t>Install JDK 8 </a:t>
            </a:r>
          </a:p>
          <a:p>
            <a:r>
              <a:rPr lang="en-US" dirty="0"/>
              <a:t>   $ </a:t>
            </a:r>
            <a:r>
              <a:rPr lang="en-US" dirty="0" err="1"/>
              <a:t>sudo</a:t>
            </a:r>
            <a:r>
              <a:rPr lang="en-US" dirty="0"/>
              <a:t> apt update </a:t>
            </a:r>
          </a:p>
          <a:p>
            <a:r>
              <a:rPr lang="en-US" dirty="0"/>
              <a:t>   $ </a:t>
            </a:r>
            <a:r>
              <a:rPr lang="en-US" dirty="0" err="1"/>
              <a:t>sudo</a:t>
            </a:r>
            <a:r>
              <a:rPr lang="en-US" dirty="0"/>
              <a:t> install openjdk-8-jdk -y</a:t>
            </a:r>
          </a:p>
          <a:p>
            <a:endParaRPr lang="en-US" dirty="0"/>
          </a:p>
          <a:p>
            <a:r>
              <a:rPr lang="en-US" dirty="0"/>
              <a:t>Install JDK11 on </a:t>
            </a:r>
            <a:r>
              <a:rPr lang="en-US" dirty="0" err="1"/>
              <a:t>BuildMachine</a:t>
            </a:r>
            <a:r>
              <a:rPr lang="en-US" dirty="0"/>
              <a:t>: </a:t>
            </a:r>
          </a:p>
          <a:p>
            <a:r>
              <a:rPr lang="en-US" dirty="0"/>
              <a:t>    $ apt install openjdk-11-jdk -y</a:t>
            </a:r>
          </a:p>
          <a:p>
            <a:endParaRPr lang="en-US" dirty="0"/>
          </a:p>
        </p:txBody>
      </p:sp>
    </p:spTree>
    <p:extLst>
      <p:ext uri="{BB962C8B-B14F-4D97-AF65-F5344CB8AC3E}">
        <p14:creationId xmlns:p14="http://schemas.microsoft.com/office/powerpoint/2010/main" val="6063036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85724"/>
            <a:ext cx="6572250" cy="685801"/>
          </a:xfrm>
        </p:spPr>
        <p:txBody>
          <a:bodyPr/>
          <a:lstStyle/>
          <a:p>
            <a:r>
              <a:rPr lang="en-GB" sz="3600" dirty="0" err="1" smtClean="0"/>
              <a:t>Sudo</a:t>
            </a:r>
            <a:r>
              <a:rPr lang="en-GB" sz="3600" dirty="0" smtClean="0"/>
              <a:t> apt update</a:t>
            </a: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481770" y="695325"/>
            <a:ext cx="10244981" cy="5760000"/>
          </a:xfrm>
        </p:spPr>
      </p:pic>
      <p:cxnSp>
        <p:nvCxnSpPr>
          <p:cNvPr id="8" name="Straight Arrow Connector 7"/>
          <p:cNvCxnSpPr/>
          <p:nvPr/>
        </p:nvCxnSpPr>
        <p:spPr>
          <a:xfrm flipH="1" flipV="1">
            <a:off x="3457574" y="2914650"/>
            <a:ext cx="257175" cy="3810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6650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371476"/>
            <a:ext cx="9113865" cy="609599"/>
          </a:xfrm>
        </p:spPr>
        <p:txBody>
          <a:bodyPr/>
          <a:lstStyle/>
          <a:p>
            <a:r>
              <a:rPr lang="en-US" sz="3600" dirty="0" smtClean="0"/>
              <a:t>Installing JDK</a:t>
            </a:r>
            <a:r>
              <a:rPr lang="en-US" sz="3600" dirty="0"/>
              <a:t/>
            </a:r>
            <a:br>
              <a:rPr lang="en-US" sz="3600" dirty="0"/>
            </a:b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67520" y="1098000"/>
            <a:ext cx="10244981" cy="5760000"/>
          </a:xfrm>
        </p:spPr>
      </p:pic>
    </p:spTree>
    <p:extLst>
      <p:ext uri="{BB962C8B-B14F-4D97-AF65-F5344CB8AC3E}">
        <p14:creationId xmlns:p14="http://schemas.microsoft.com/office/powerpoint/2010/main" val="2870020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21C18C4A-EC5D-2A92-B45E-8EDBE44F5B15}"/>
              </a:ext>
            </a:extLst>
          </p:cNvPr>
          <p:cNvSpPr>
            <a:spLocks noGrp="1"/>
          </p:cNvSpPr>
          <p:nvPr>
            <p:ph type="title"/>
          </p:nvPr>
        </p:nvSpPr>
        <p:spPr>
          <a:xfrm>
            <a:off x="811184" y="621973"/>
            <a:ext cx="10009216" cy="1492577"/>
          </a:xfrm>
        </p:spPr>
        <p:txBody>
          <a:bodyPr/>
          <a:lstStyle/>
          <a:p>
            <a:r>
              <a:rPr lang="en-GB" sz="3600" dirty="0">
                <a:solidFill>
                  <a:schemeClr val="tx1"/>
                </a:solidFill>
              </a:rPr>
              <a:t>Add the repository key to the system:</a:t>
            </a:r>
            <a:endParaRPr lang="en-US" sz="3600" dirty="0">
              <a:solidFill>
                <a:schemeClr val="tx1"/>
              </a:solidFill>
            </a:endParaRPr>
          </a:p>
        </p:txBody>
      </p:sp>
      <p:sp>
        <p:nvSpPr>
          <p:cNvPr id="4" name="Rectangle 3"/>
          <p:cNvSpPr/>
          <p:nvPr/>
        </p:nvSpPr>
        <p:spPr>
          <a:xfrm>
            <a:off x="762001" y="1390650"/>
            <a:ext cx="8753474" cy="923330"/>
          </a:xfrm>
          <a:prstGeom prst="rect">
            <a:avLst/>
          </a:prstGeom>
        </p:spPr>
        <p:txBody>
          <a:bodyPr wrap="square">
            <a:spAutoFit/>
          </a:bodyPr>
          <a:lstStyle/>
          <a:p>
            <a:pPr marL="285750" indent="-285750">
              <a:buFont typeface="Arial" pitchFamily="34" charset="0"/>
              <a:buChar char="•"/>
            </a:pPr>
            <a:r>
              <a:rPr lang="pt-BR" dirty="0">
                <a:solidFill>
                  <a:schemeClr val="bg1"/>
                </a:solidFill>
              </a:rPr>
              <a:t>$ sudo wget -O /usr/share/keyrings/jenkins-keyring.asc</a:t>
            </a:r>
          </a:p>
          <a:p>
            <a:r>
              <a:rPr lang="pt-BR" dirty="0" smtClean="0">
                <a:solidFill>
                  <a:schemeClr val="bg1"/>
                </a:solidFill>
              </a:rPr>
              <a:t>        https</a:t>
            </a:r>
            <a:r>
              <a:rPr lang="pt-BR" dirty="0">
                <a:solidFill>
                  <a:schemeClr val="bg1"/>
                </a:solidFill>
              </a:rPr>
              <a:t>://</a:t>
            </a:r>
            <a:r>
              <a:rPr lang="pt-BR" dirty="0" smtClean="0">
                <a:solidFill>
                  <a:schemeClr val="bg1"/>
                </a:solidFill>
              </a:rPr>
              <a:t>pkg.jenkins.io/debian-stable/jenkins.io-2023.key</a:t>
            </a:r>
          </a:p>
          <a:p>
            <a:endParaRPr lang="pt-BR" dirty="0">
              <a:solidFill>
                <a:schemeClr val="bg1"/>
              </a:solidFill>
            </a:endParaRPr>
          </a:p>
        </p:txBody>
      </p:sp>
    </p:spTree>
    <p:extLst>
      <p:ext uri="{BB962C8B-B14F-4D97-AF65-F5344CB8AC3E}">
        <p14:creationId xmlns:p14="http://schemas.microsoft.com/office/powerpoint/2010/main" val="2440634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228600"/>
            <a:ext cx="10314015" cy="695325"/>
          </a:xfrm>
        </p:spPr>
        <p:txBody>
          <a:bodyPr/>
          <a:lstStyle/>
          <a:p>
            <a:r>
              <a:rPr lang="en-GB" sz="3600" dirty="0">
                <a:solidFill>
                  <a:schemeClr val="tx1"/>
                </a:solidFill>
              </a:rPr>
              <a:t>Add the repository key to the system</a:t>
            </a:r>
            <a:endParaRPr lang="en-IN" sz="3600" dirty="0"/>
          </a:p>
        </p:txBody>
      </p:sp>
      <p:pic>
        <p:nvPicPr>
          <p:cNvPr id="7"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96095" y="847725"/>
            <a:ext cx="10244981" cy="5760000"/>
          </a:xfrm>
        </p:spPr>
      </p:pic>
    </p:spTree>
    <p:extLst>
      <p:ext uri="{BB962C8B-B14F-4D97-AF65-F5344CB8AC3E}">
        <p14:creationId xmlns:p14="http://schemas.microsoft.com/office/powerpoint/2010/main" val="34058403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3"/>
            <a:ext cx="9799665" cy="1092527"/>
          </a:xfrm>
        </p:spPr>
        <p:txBody>
          <a:bodyPr/>
          <a:lstStyle/>
          <a:p>
            <a:r>
              <a:rPr lang="en-GB" sz="3600" dirty="0">
                <a:solidFill>
                  <a:schemeClr val="tx1"/>
                </a:solidFill>
              </a:rPr>
              <a:t>Append the </a:t>
            </a:r>
            <a:r>
              <a:rPr lang="en-GB" sz="3600" dirty="0" err="1">
                <a:solidFill>
                  <a:schemeClr val="tx1"/>
                </a:solidFill>
              </a:rPr>
              <a:t>Debian</a:t>
            </a:r>
            <a:r>
              <a:rPr lang="en-GB" sz="3600" dirty="0">
                <a:solidFill>
                  <a:schemeClr val="tx1"/>
                </a:solidFill>
              </a:rPr>
              <a:t> package repository:</a:t>
            </a:r>
            <a:endParaRPr lang="en-IN" sz="3600" dirty="0">
              <a:solidFill>
                <a:schemeClr val="tx1"/>
              </a:solidFill>
            </a:endParaRPr>
          </a:p>
        </p:txBody>
      </p:sp>
      <p:sp>
        <p:nvSpPr>
          <p:cNvPr id="3" name="Content Placeholder 2"/>
          <p:cNvSpPr>
            <a:spLocks noGrp="1"/>
          </p:cNvSpPr>
          <p:nvPr>
            <p:ph sz="quarter" idx="14"/>
          </p:nvPr>
        </p:nvSpPr>
        <p:spPr>
          <a:xfrm>
            <a:off x="811184" y="2114550"/>
            <a:ext cx="8656665" cy="3917786"/>
          </a:xfrm>
        </p:spPr>
        <p:txBody>
          <a:bodyPr/>
          <a:lstStyle/>
          <a:p>
            <a:pPr marL="342900" indent="-342900">
              <a:buFont typeface="Arial" pitchFamily="34" charset="0"/>
              <a:buChar char="•"/>
            </a:pPr>
            <a:r>
              <a:rPr lang="en-IN" dirty="0" smtClean="0"/>
              <a:t>echo </a:t>
            </a:r>
            <a:r>
              <a:rPr lang="en-IN" dirty="0"/>
              <a:t>deb [signed-by=/</a:t>
            </a:r>
            <a:r>
              <a:rPr lang="en-IN" dirty="0" err="1" smtClean="0"/>
              <a:t>usr</a:t>
            </a:r>
            <a:r>
              <a:rPr lang="en-IN" dirty="0" smtClean="0"/>
              <a:t>/share/</a:t>
            </a:r>
            <a:r>
              <a:rPr lang="en-IN" dirty="0" err="1" smtClean="0"/>
              <a:t>keyrings</a:t>
            </a:r>
            <a:r>
              <a:rPr lang="en-IN" dirty="0" smtClean="0"/>
              <a:t>/</a:t>
            </a:r>
            <a:r>
              <a:rPr lang="en-IN" dirty="0" err="1" smtClean="0"/>
              <a:t>jenkins</a:t>
            </a:r>
            <a:r>
              <a:rPr lang="en-IN" dirty="0" smtClean="0"/>
              <a:t>-          </a:t>
            </a:r>
            <a:r>
              <a:rPr lang="en-IN" dirty="0" err="1" smtClean="0"/>
              <a:t>keyring.asc</a:t>
            </a:r>
            <a:r>
              <a:rPr lang="en-IN" dirty="0"/>
              <a:t>] </a:t>
            </a:r>
          </a:p>
          <a:p>
            <a:r>
              <a:rPr lang="en-IN" dirty="0"/>
              <a:t>  </a:t>
            </a:r>
            <a:r>
              <a:rPr lang="en-IN" dirty="0" smtClean="0"/>
              <a:t>  https</a:t>
            </a:r>
            <a:r>
              <a:rPr lang="en-IN" dirty="0"/>
              <a:t>://pkg.jenkins.io/debian-stable binary/ | </a:t>
            </a:r>
            <a:r>
              <a:rPr lang="en-IN" dirty="0" err="1"/>
              <a:t>sudo</a:t>
            </a:r>
            <a:r>
              <a:rPr lang="en-IN" dirty="0"/>
              <a:t> tee/</a:t>
            </a:r>
          </a:p>
          <a:p>
            <a:r>
              <a:rPr lang="en-IN" dirty="0"/>
              <a:t>   </a:t>
            </a:r>
            <a:r>
              <a:rPr lang="en-IN" dirty="0" smtClean="0"/>
              <a:t> </a:t>
            </a:r>
            <a:r>
              <a:rPr lang="en-IN" dirty="0" err="1" smtClean="0"/>
              <a:t>etc</a:t>
            </a:r>
            <a:r>
              <a:rPr lang="en-IN" dirty="0" smtClean="0"/>
              <a:t>/apt/</a:t>
            </a:r>
            <a:r>
              <a:rPr lang="en-IN" dirty="0" err="1" smtClean="0"/>
              <a:t>sources.list.d</a:t>
            </a:r>
            <a:r>
              <a:rPr lang="en-IN" dirty="0" smtClean="0"/>
              <a:t>/</a:t>
            </a:r>
            <a:r>
              <a:rPr lang="en-IN" dirty="0" err="1" smtClean="0"/>
              <a:t>jenkins.list</a:t>
            </a:r>
            <a:r>
              <a:rPr lang="en-IN" dirty="0" smtClean="0"/>
              <a:t> </a:t>
            </a:r>
            <a:r>
              <a:rPr lang="en-IN" dirty="0"/>
              <a:t>&gt; /</a:t>
            </a:r>
            <a:r>
              <a:rPr lang="en-IN" dirty="0" err="1"/>
              <a:t>dev</a:t>
            </a:r>
            <a:r>
              <a:rPr lang="en-IN" dirty="0"/>
              <a:t>/null</a:t>
            </a:r>
          </a:p>
          <a:p>
            <a:endParaRPr lang="en-IN" dirty="0"/>
          </a:p>
        </p:txBody>
      </p:sp>
    </p:spTree>
    <p:extLst>
      <p:ext uri="{BB962C8B-B14F-4D97-AF65-F5344CB8AC3E}">
        <p14:creationId xmlns:p14="http://schemas.microsoft.com/office/powerpoint/2010/main" val="1984006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209551"/>
            <a:ext cx="10447366" cy="990600"/>
          </a:xfrm>
        </p:spPr>
        <p:txBody>
          <a:bodyPr/>
          <a:lstStyle/>
          <a:p>
            <a:r>
              <a:rPr lang="en-IN" sz="2000" dirty="0"/>
              <a:t>echo deb [signed-by=/</a:t>
            </a:r>
            <a:r>
              <a:rPr lang="en-IN" sz="2000" dirty="0" err="1" smtClean="0"/>
              <a:t>usr</a:t>
            </a:r>
            <a:r>
              <a:rPr lang="en-IN" sz="2000" dirty="0" smtClean="0"/>
              <a:t>/share/</a:t>
            </a:r>
            <a:r>
              <a:rPr lang="en-IN" sz="2000" dirty="0" err="1" smtClean="0"/>
              <a:t>keyrings</a:t>
            </a:r>
            <a:r>
              <a:rPr lang="en-IN" sz="2000" dirty="0" smtClean="0"/>
              <a:t>/</a:t>
            </a:r>
            <a:r>
              <a:rPr lang="en-IN" sz="2000" dirty="0" err="1" smtClean="0"/>
              <a:t>jenkins-keyring.asc</a:t>
            </a:r>
            <a:r>
              <a:rPr lang="en-IN" sz="2000" dirty="0"/>
              <a:t>] </a:t>
            </a:r>
            <a:br>
              <a:rPr lang="en-IN" sz="2000" dirty="0"/>
            </a:br>
            <a:r>
              <a:rPr lang="en-IN" sz="2000" dirty="0" smtClean="0"/>
              <a:t>https</a:t>
            </a:r>
            <a:r>
              <a:rPr lang="en-IN" sz="2000" dirty="0"/>
              <a:t>://pkg.jenkins.io/debian-stable binary/ | </a:t>
            </a:r>
            <a:r>
              <a:rPr lang="en-IN" sz="2000" dirty="0" err="1"/>
              <a:t>sudo</a:t>
            </a:r>
            <a:r>
              <a:rPr lang="en-IN" sz="2000" dirty="0"/>
              <a:t> tee/</a:t>
            </a:r>
            <a:br>
              <a:rPr lang="en-IN" sz="2000" dirty="0"/>
            </a:br>
            <a:r>
              <a:rPr lang="en-IN" sz="2000" dirty="0" err="1" smtClean="0"/>
              <a:t>etc</a:t>
            </a:r>
            <a:r>
              <a:rPr lang="en-IN" sz="2000" dirty="0" smtClean="0"/>
              <a:t>/apt/</a:t>
            </a:r>
            <a:r>
              <a:rPr lang="en-IN" sz="2000" dirty="0" err="1" smtClean="0"/>
              <a:t>sources.list.d</a:t>
            </a:r>
            <a:r>
              <a:rPr lang="en-IN" sz="2000" dirty="0" smtClean="0"/>
              <a:t>/</a:t>
            </a:r>
            <a:r>
              <a:rPr lang="en-IN" sz="2000" dirty="0" err="1" smtClean="0"/>
              <a:t>jenkins.list</a:t>
            </a:r>
            <a:r>
              <a:rPr lang="en-IN" sz="2000" dirty="0" smtClean="0"/>
              <a:t> </a:t>
            </a:r>
            <a:r>
              <a:rPr lang="en-IN" sz="2000" dirty="0"/>
              <a:t>&gt; /</a:t>
            </a:r>
            <a:r>
              <a:rPr lang="en-IN" sz="2000" dirty="0" err="1"/>
              <a:t>dev</a:t>
            </a:r>
            <a:r>
              <a:rPr lang="en-IN" sz="2000" dirty="0"/>
              <a:t>/null</a:t>
            </a:r>
            <a:br>
              <a:rPr lang="en-IN" sz="2000" dirty="0"/>
            </a:br>
            <a:endParaRPr lang="en-IN" sz="2000" dirty="0"/>
          </a:p>
        </p:txBody>
      </p:sp>
      <p:cxnSp>
        <p:nvCxnSpPr>
          <p:cNvPr id="7" name="Straight Arrow Connector 6"/>
          <p:cNvCxnSpPr/>
          <p:nvPr/>
        </p:nvCxnSpPr>
        <p:spPr>
          <a:xfrm flipH="1" flipV="1">
            <a:off x="4410076" y="2714625"/>
            <a:ext cx="371476"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4098" name="Picture 2"/>
          <p:cNvPicPr>
            <a:picLocks noGrp="1" noChangeAspect="1" noChangeArrowheads="1"/>
          </p:cNvPicPr>
          <p:nvPr>
            <p:ph sz="quarter" idx="26"/>
          </p:nvPr>
        </p:nvPicPr>
        <p:blipFill>
          <a:blip r:embed="rId2">
            <a:extLst>
              <a:ext uri="{28A0092B-C50C-407E-A947-70E740481C1C}">
                <a14:useLocalDpi xmlns:a14="http://schemas.microsoft.com/office/drawing/2010/main" val="0"/>
              </a:ext>
            </a:extLst>
          </a:blip>
          <a:srcRect/>
          <a:stretch>
            <a:fillRect/>
          </a:stretch>
        </p:blipFill>
        <p:spPr bwMode="auto">
          <a:xfrm>
            <a:off x="778163" y="1247775"/>
            <a:ext cx="10240783"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H="1" flipV="1">
            <a:off x="4638676" y="3086100"/>
            <a:ext cx="285752" cy="3429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7955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8228040" cy="873452"/>
          </a:xfrm>
        </p:spPr>
        <p:txBody>
          <a:bodyPr/>
          <a:lstStyle/>
          <a:p>
            <a:r>
              <a:rPr lang="en-IN" sz="3600" dirty="0">
                <a:solidFill>
                  <a:srgbClr val="92D050"/>
                </a:solidFill>
              </a:rPr>
              <a:t>Install Jenkins Package</a:t>
            </a:r>
          </a:p>
        </p:txBody>
      </p:sp>
      <p:sp>
        <p:nvSpPr>
          <p:cNvPr id="3" name="Content Placeholder 2"/>
          <p:cNvSpPr>
            <a:spLocks noGrp="1"/>
          </p:cNvSpPr>
          <p:nvPr>
            <p:ph sz="quarter" idx="14"/>
          </p:nvPr>
        </p:nvSpPr>
        <p:spPr>
          <a:xfrm>
            <a:off x="811185" y="1581150"/>
            <a:ext cx="6875490" cy="4451186"/>
          </a:xfrm>
        </p:spPr>
        <p:txBody>
          <a:bodyPr/>
          <a:lstStyle/>
          <a:p>
            <a:pPr marL="342900" indent="-342900">
              <a:buFont typeface="Arial" pitchFamily="34" charset="0"/>
              <a:buChar char="•"/>
            </a:pPr>
            <a:r>
              <a:rPr lang="en-IN" dirty="0" smtClean="0"/>
              <a:t> $ </a:t>
            </a:r>
            <a:r>
              <a:rPr lang="en-IN" dirty="0" err="1"/>
              <a:t>sudo</a:t>
            </a:r>
            <a:r>
              <a:rPr lang="en-IN" dirty="0"/>
              <a:t> apt-get update</a:t>
            </a:r>
          </a:p>
          <a:p>
            <a:pPr marL="342900" indent="-342900">
              <a:buFont typeface="Arial" pitchFamily="34" charset="0"/>
              <a:buChar char="•"/>
            </a:pPr>
            <a:r>
              <a:rPr lang="en-IN" dirty="0"/>
              <a:t> $ </a:t>
            </a:r>
            <a:r>
              <a:rPr lang="en-IN" dirty="0" err="1"/>
              <a:t>sudo</a:t>
            </a:r>
            <a:r>
              <a:rPr lang="en-IN" dirty="0"/>
              <a:t> apt-get install </a:t>
            </a:r>
            <a:r>
              <a:rPr lang="en-IN" dirty="0" err="1"/>
              <a:t>fontconfig</a:t>
            </a:r>
            <a:r>
              <a:rPr lang="en-IN" dirty="0"/>
              <a:t> openjdk-17-jre </a:t>
            </a:r>
          </a:p>
          <a:p>
            <a:pPr marL="342900" indent="-342900">
              <a:buFont typeface="Arial" pitchFamily="34" charset="0"/>
              <a:buChar char="•"/>
            </a:pPr>
            <a:r>
              <a:rPr lang="en-IN" dirty="0"/>
              <a:t> $ </a:t>
            </a:r>
            <a:r>
              <a:rPr lang="en-IN" dirty="0" err="1"/>
              <a:t>sudo</a:t>
            </a:r>
            <a:r>
              <a:rPr lang="en-IN" dirty="0"/>
              <a:t> apt-get install </a:t>
            </a:r>
            <a:r>
              <a:rPr lang="en-IN" dirty="0" err="1"/>
              <a:t>jenkins</a:t>
            </a:r>
            <a:endParaRPr lang="en-IN" dirty="0"/>
          </a:p>
        </p:txBody>
      </p:sp>
    </p:spTree>
    <p:extLst>
      <p:ext uri="{BB962C8B-B14F-4D97-AF65-F5344CB8AC3E}">
        <p14:creationId xmlns:p14="http://schemas.microsoft.com/office/powerpoint/2010/main" val="2191690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190500"/>
            <a:ext cx="7427940" cy="657225"/>
          </a:xfrm>
        </p:spPr>
        <p:txBody>
          <a:bodyPr/>
          <a:lstStyle/>
          <a:p>
            <a:r>
              <a:rPr lang="en-GB" sz="3600" dirty="0" err="1" smtClean="0"/>
              <a:t>Sudo</a:t>
            </a:r>
            <a:r>
              <a:rPr lang="en-GB" sz="3600" dirty="0" smtClean="0"/>
              <a:t> apt get update</a:t>
            </a:r>
            <a:endParaRPr lang="en-IN" sz="3600" dirty="0"/>
          </a:p>
        </p:txBody>
      </p:sp>
      <p:pic>
        <p:nvPicPr>
          <p:cNvPr id="4" name="Picture 2"/>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3031" y="793750"/>
            <a:ext cx="10238518"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9811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E2ABBA-2E6D-E7DD-AC67-58D1FCB3F346}"/>
              </a:ext>
            </a:extLst>
          </p:cNvPr>
          <p:cNvSpPr>
            <a:spLocks noGrp="1"/>
          </p:cNvSpPr>
          <p:nvPr>
            <p:ph type="title"/>
          </p:nvPr>
        </p:nvSpPr>
        <p:spPr>
          <a:xfrm>
            <a:off x="811185" y="621973"/>
            <a:ext cx="6400800" cy="835352"/>
          </a:xfrm>
        </p:spPr>
        <p:txBody>
          <a:bodyPr/>
          <a:lstStyle/>
          <a:p>
            <a:r>
              <a:rPr lang="en-US" sz="3600" dirty="0">
                <a:solidFill>
                  <a:srgbClr val="FFFF00"/>
                </a:solidFill>
              </a:rPr>
              <a:t>CONTENTS</a:t>
            </a:r>
          </a:p>
        </p:txBody>
      </p:sp>
      <p:sp>
        <p:nvSpPr>
          <p:cNvPr id="5" name="Text Placeholder 4">
            <a:extLst>
              <a:ext uri="{FF2B5EF4-FFF2-40B4-BE49-F238E27FC236}">
                <a16:creationId xmlns="" xmlns:a16="http://schemas.microsoft.com/office/drawing/2014/main" id="{59401105-5841-28D0-D6C0-3E1A46648BFE}"/>
              </a:ext>
            </a:extLst>
          </p:cNvPr>
          <p:cNvSpPr>
            <a:spLocks noGrp="1"/>
          </p:cNvSpPr>
          <p:nvPr>
            <p:ph sz="quarter" idx="14"/>
          </p:nvPr>
        </p:nvSpPr>
        <p:spPr>
          <a:xfrm>
            <a:off x="811185" y="1190625"/>
            <a:ext cx="6400800" cy="5667375"/>
          </a:xfrm>
        </p:spPr>
        <p:txBody>
          <a:bodyPr/>
          <a:lstStyle/>
          <a:p>
            <a:pPr marL="342900" indent="-342900">
              <a:buFont typeface="Arial" pitchFamily="34" charset="0"/>
              <a:buChar char="•"/>
            </a:pPr>
            <a:r>
              <a:rPr lang="en-GB" dirty="0"/>
              <a:t>Introduction</a:t>
            </a:r>
          </a:p>
          <a:p>
            <a:pPr marL="342900" indent="-342900">
              <a:buFont typeface="Arial" pitchFamily="34" charset="0"/>
              <a:buChar char="•"/>
            </a:pPr>
            <a:r>
              <a:rPr lang="en-GB" dirty="0"/>
              <a:t>System Requirements</a:t>
            </a:r>
          </a:p>
          <a:p>
            <a:pPr marL="342900" indent="-342900">
              <a:buFont typeface="Arial" pitchFamily="34" charset="0"/>
              <a:buChar char="•"/>
            </a:pPr>
            <a:r>
              <a:rPr lang="en-GB" dirty="0"/>
              <a:t>EC2 </a:t>
            </a:r>
            <a:r>
              <a:rPr lang="en-GB" dirty="0" smtClean="0"/>
              <a:t>Instances</a:t>
            </a:r>
          </a:p>
          <a:p>
            <a:pPr marL="342900" indent="-342900">
              <a:buFont typeface="Arial" pitchFamily="34" charset="0"/>
              <a:buChar char="•"/>
            </a:pPr>
            <a:r>
              <a:rPr lang="en-IN" b="1" dirty="0"/>
              <a:t>Setup Jenkins</a:t>
            </a:r>
          </a:p>
          <a:p>
            <a:pPr marL="342900" indent="-342900">
              <a:buFont typeface="Arial" pitchFamily="34" charset="0"/>
              <a:buChar char="•"/>
            </a:pPr>
            <a:r>
              <a:rPr lang="en-GB" dirty="0" err="1"/>
              <a:t>Acess</a:t>
            </a:r>
            <a:r>
              <a:rPr lang="en-GB" dirty="0"/>
              <a:t> </a:t>
            </a:r>
            <a:r>
              <a:rPr lang="en-GB" dirty="0" smtClean="0"/>
              <a:t>Jenkins</a:t>
            </a:r>
          </a:p>
          <a:p>
            <a:pPr marL="342900" indent="-342900">
              <a:buFont typeface="Arial" pitchFamily="34" charset="0"/>
              <a:buChar char="•"/>
            </a:pPr>
            <a:r>
              <a:rPr lang="en-IN" b="1" dirty="0"/>
              <a:t>Configure Version </a:t>
            </a:r>
            <a:r>
              <a:rPr lang="en-IN" b="1" dirty="0" smtClean="0"/>
              <a:t>Control</a:t>
            </a:r>
          </a:p>
          <a:p>
            <a:pPr marL="342900" indent="-342900">
              <a:buFont typeface="Arial" pitchFamily="34" charset="0"/>
              <a:buChar char="•"/>
            </a:pPr>
            <a:r>
              <a:rPr lang="en-IN" b="1" dirty="0"/>
              <a:t>Create Jenkins Pipeline</a:t>
            </a:r>
          </a:p>
          <a:p>
            <a:pPr marL="342900" indent="-342900">
              <a:buFont typeface="Arial" pitchFamily="34" charset="0"/>
              <a:buChar char="•"/>
            </a:pPr>
            <a:r>
              <a:rPr lang="en-IN" b="1" dirty="0"/>
              <a:t>Configure </a:t>
            </a:r>
            <a:r>
              <a:rPr lang="en-IN" b="1" dirty="0" err="1"/>
              <a:t>Docker</a:t>
            </a:r>
            <a:endParaRPr lang="en-IN" b="1" dirty="0"/>
          </a:p>
          <a:p>
            <a:pPr marL="342900" indent="-342900">
              <a:buFont typeface="Arial" pitchFamily="34" charset="0"/>
              <a:buChar char="•"/>
            </a:pPr>
            <a:r>
              <a:rPr lang="en-IN" b="1" dirty="0"/>
              <a:t>Integrate Jenkins with </a:t>
            </a:r>
            <a:r>
              <a:rPr lang="en-IN" b="1" dirty="0" err="1"/>
              <a:t>GitHub</a:t>
            </a:r>
            <a:r>
              <a:rPr lang="en-IN" b="1" dirty="0"/>
              <a:t>/</a:t>
            </a:r>
            <a:r>
              <a:rPr lang="en-IN" b="1" dirty="0" err="1"/>
              <a:t>GitLab</a:t>
            </a:r>
            <a:endParaRPr lang="en-IN" b="1" dirty="0"/>
          </a:p>
          <a:p>
            <a:pPr marL="342900" indent="-342900">
              <a:buFont typeface="Arial" pitchFamily="34" charset="0"/>
              <a:buChar char="•"/>
            </a:pPr>
            <a:r>
              <a:rPr lang="en-GB" dirty="0" smtClean="0"/>
              <a:t>Testing </a:t>
            </a:r>
            <a:r>
              <a:rPr lang="en-GB" dirty="0"/>
              <a:t>and Validation</a:t>
            </a:r>
          </a:p>
          <a:p>
            <a:pPr marL="342900" indent="-342900">
              <a:buFont typeface="Arial" pitchFamily="34" charset="0"/>
              <a:buChar char="•"/>
            </a:pPr>
            <a:r>
              <a:rPr lang="en-GB" dirty="0"/>
              <a:t>Conclusion</a:t>
            </a:r>
          </a:p>
          <a:p>
            <a:pPr marL="342900" indent="-342900">
              <a:buFont typeface="Arial" pitchFamily="34" charset="0"/>
              <a:buChar char="•"/>
            </a:pPr>
            <a:r>
              <a:rPr lang="en-GB" dirty="0"/>
              <a:t>Resources and References</a:t>
            </a:r>
          </a:p>
        </p:txBody>
      </p:sp>
    </p:spTree>
    <p:extLst>
      <p:ext uri="{BB962C8B-B14F-4D97-AF65-F5344CB8AC3E}">
        <p14:creationId xmlns:p14="http://schemas.microsoft.com/office/powerpoint/2010/main" val="4294866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42901"/>
            <a:ext cx="9047190" cy="571499"/>
          </a:xfrm>
        </p:spPr>
        <p:txBody>
          <a:bodyPr/>
          <a:lstStyle/>
          <a:p>
            <a:r>
              <a:rPr lang="en-GB" sz="3600" dirty="0" err="1"/>
              <a:t>Sudo</a:t>
            </a:r>
            <a:r>
              <a:rPr lang="en-GB" sz="3600" dirty="0"/>
              <a:t> apt get install jdk17</a:t>
            </a:r>
            <a:endParaRPr lang="en-IN" sz="3600" dirty="0"/>
          </a:p>
        </p:txBody>
      </p:sp>
      <p:pic>
        <p:nvPicPr>
          <p:cNvPr id="4" name="Picture 2"/>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800155" y="917575"/>
            <a:ext cx="10245426"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460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71450"/>
            <a:ext cx="7944172" cy="695325"/>
          </a:xfrm>
        </p:spPr>
        <p:txBody>
          <a:bodyPr/>
          <a:lstStyle/>
          <a:p>
            <a:r>
              <a:rPr lang="en-GB" sz="3600" dirty="0">
                <a:solidFill>
                  <a:srgbClr val="FF0000"/>
                </a:solidFill>
              </a:rPr>
              <a:t>Install </a:t>
            </a:r>
            <a:r>
              <a:rPr lang="en-GB" sz="3600" dirty="0" err="1">
                <a:solidFill>
                  <a:srgbClr val="FF0000"/>
                </a:solidFill>
              </a:rPr>
              <a:t>jenkins</a:t>
            </a:r>
            <a:endParaRPr lang="en-IN" sz="3600" dirty="0">
              <a:solidFill>
                <a:srgbClr val="FF0000"/>
              </a:solidFill>
            </a:endParaRPr>
          </a:p>
        </p:txBody>
      </p:sp>
      <p:sp>
        <p:nvSpPr>
          <p:cNvPr id="3" name="Content Placeholder 2"/>
          <p:cNvSpPr>
            <a:spLocks noGrp="1"/>
          </p:cNvSpPr>
          <p:nvPr>
            <p:ph sz="quarter" idx="14"/>
          </p:nvPr>
        </p:nvSpPr>
        <p:spPr/>
        <p:txBody>
          <a:bodyPr/>
          <a:lstStyle/>
          <a:p>
            <a:endParaRPr lang="en-IN"/>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18" y="736501"/>
            <a:ext cx="10244981" cy="5760000"/>
          </a:xfrm>
          <a:prstGeom prst="rect">
            <a:avLst/>
          </a:prstGeom>
        </p:spPr>
      </p:pic>
    </p:spTree>
    <p:extLst>
      <p:ext uri="{BB962C8B-B14F-4D97-AF65-F5344CB8AC3E}">
        <p14:creationId xmlns:p14="http://schemas.microsoft.com/office/powerpoint/2010/main" val="2264855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854402"/>
          </a:xfrm>
        </p:spPr>
        <p:txBody>
          <a:bodyPr/>
          <a:lstStyle/>
          <a:p>
            <a:r>
              <a:rPr lang="en-IN" dirty="0">
                <a:solidFill>
                  <a:srgbClr val="92D050"/>
                </a:solidFill>
              </a:rPr>
              <a:t>Status of Jenkins</a:t>
            </a:r>
          </a:p>
        </p:txBody>
      </p:sp>
      <p:sp>
        <p:nvSpPr>
          <p:cNvPr id="3" name="Content Placeholder 2"/>
          <p:cNvSpPr>
            <a:spLocks noGrp="1"/>
          </p:cNvSpPr>
          <p:nvPr>
            <p:ph sz="quarter" idx="14"/>
          </p:nvPr>
        </p:nvSpPr>
        <p:spPr>
          <a:xfrm>
            <a:off x="811184" y="1743075"/>
            <a:ext cx="7094565" cy="4289261"/>
          </a:xfrm>
        </p:spPr>
        <p:txBody>
          <a:bodyPr/>
          <a:lstStyle/>
          <a:p>
            <a:r>
              <a:rPr lang="en-IN" dirty="0"/>
              <a:t>$ </a:t>
            </a:r>
            <a:r>
              <a:rPr lang="en-IN" dirty="0" err="1"/>
              <a:t>systemctl</a:t>
            </a:r>
            <a:r>
              <a:rPr lang="en-IN" dirty="0"/>
              <a:t> status </a:t>
            </a:r>
            <a:r>
              <a:rPr lang="en-IN" dirty="0" err="1"/>
              <a:t>jenkins</a:t>
            </a:r>
            <a:r>
              <a:rPr lang="en-IN" dirty="0"/>
              <a:t> | </a:t>
            </a:r>
            <a:r>
              <a:rPr lang="en-IN" dirty="0" err="1"/>
              <a:t>systemctl</a:t>
            </a:r>
            <a:r>
              <a:rPr lang="en-IN" dirty="0"/>
              <a:t> start </a:t>
            </a:r>
            <a:r>
              <a:rPr lang="en-IN" dirty="0" err="1" smtClean="0"/>
              <a:t>jenkins</a:t>
            </a:r>
            <a:endParaRPr lang="en-IN" dirty="0" smtClean="0"/>
          </a:p>
          <a:p>
            <a:r>
              <a:rPr lang="en-GB" dirty="0"/>
              <a:t>   </a:t>
            </a:r>
            <a:r>
              <a:rPr lang="en-GB" dirty="0" err="1"/>
              <a:t>systemctl</a:t>
            </a:r>
            <a:r>
              <a:rPr lang="en-GB" dirty="0"/>
              <a:t> </a:t>
            </a:r>
            <a:r>
              <a:rPr lang="en-GB" dirty="0" smtClean="0"/>
              <a:t>enable </a:t>
            </a:r>
            <a:r>
              <a:rPr lang="en-GB" dirty="0" err="1"/>
              <a:t>jenkins</a:t>
            </a:r>
            <a:endParaRPr lang="en-IN" dirty="0"/>
          </a:p>
          <a:p>
            <a:endParaRPr lang="en-IN" dirty="0"/>
          </a:p>
        </p:txBody>
      </p:sp>
    </p:spTree>
    <p:extLst>
      <p:ext uri="{BB962C8B-B14F-4D97-AF65-F5344CB8AC3E}">
        <p14:creationId xmlns:p14="http://schemas.microsoft.com/office/powerpoint/2010/main" val="2860138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5" y="238126"/>
            <a:ext cx="6573810" cy="600074"/>
          </a:xfrm>
        </p:spPr>
        <p:txBody>
          <a:bodyPr/>
          <a:lstStyle/>
          <a:p>
            <a:r>
              <a:rPr lang="en-GB" sz="3600" dirty="0" smtClean="0"/>
              <a:t>Start </a:t>
            </a:r>
            <a:r>
              <a:rPr lang="en-GB" sz="3600" dirty="0" err="1" smtClean="0"/>
              <a:t>jenkins</a:t>
            </a: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71639" y="898525"/>
            <a:ext cx="10244982" cy="5760000"/>
          </a:xfrm>
          <a:prstGeom prst="rect">
            <a:avLst/>
          </a:prstGeom>
        </p:spPr>
      </p:pic>
    </p:spTree>
    <p:extLst>
      <p:ext uri="{BB962C8B-B14F-4D97-AF65-F5344CB8AC3E}">
        <p14:creationId xmlns:p14="http://schemas.microsoft.com/office/powerpoint/2010/main" val="3556486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81001"/>
            <a:ext cx="6400800" cy="590549"/>
          </a:xfrm>
        </p:spPr>
        <p:txBody>
          <a:bodyPr/>
          <a:lstStyle/>
          <a:p>
            <a:r>
              <a:rPr lang="en-GB" sz="3600" dirty="0" smtClean="0"/>
              <a:t>Enable Jenkins</a:t>
            </a: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81189" y="974725"/>
            <a:ext cx="10244982" cy="5760000"/>
          </a:xfrm>
        </p:spPr>
      </p:pic>
    </p:spTree>
    <p:extLst>
      <p:ext uri="{BB962C8B-B14F-4D97-AF65-F5344CB8AC3E}">
        <p14:creationId xmlns:p14="http://schemas.microsoft.com/office/powerpoint/2010/main" val="1838237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6" y="219075"/>
            <a:ext cx="7362824" cy="504825"/>
          </a:xfrm>
        </p:spPr>
        <p:txBody>
          <a:bodyPr/>
          <a:lstStyle/>
          <a:p>
            <a:r>
              <a:rPr lang="en-GB" sz="3600" dirty="0" err="1" smtClean="0"/>
              <a:t>Systemctl</a:t>
            </a:r>
            <a:r>
              <a:rPr lang="en-GB" sz="3600" dirty="0" smtClean="0"/>
              <a:t> status </a:t>
            </a:r>
            <a:r>
              <a:rPr lang="en-GB" sz="3600" dirty="0" err="1" smtClean="0"/>
              <a:t>jenkins</a:t>
            </a: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95464" y="831850"/>
            <a:ext cx="10244982" cy="5760000"/>
          </a:xfrm>
        </p:spPr>
      </p:pic>
    </p:spTree>
    <p:extLst>
      <p:ext uri="{BB962C8B-B14F-4D97-AF65-F5344CB8AC3E}">
        <p14:creationId xmlns:p14="http://schemas.microsoft.com/office/powerpoint/2010/main" val="3938109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28600"/>
            <a:ext cx="6400800" cy="533400"/>
          </a:xfrm>
        </p:spPr>
        <p:txBody>
          <a:bodyPr/>
          <a:lstStyle/>
          <a:p>
            <a:r>
              <a:rPr lang="en-IN" sz="3600" dirty="0"/>
              <a:t>Status of Jenkins</a:t>
            </a:r>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19895" y="857250"/>
            <a:ext cx="10244981" cy="5760000"/>
          </a:xfrm>
        </p:spPr>
      </p:pic>
    </p:spTree>
    <p:extLst>
      <p:ext uri="{BB962C8B-B14F-4D97-AF65-F5344CB8AC3E}">
        <p14:creationId xmlns:p14="http://schemas.microsoft.com/office/powerpoint/2010/main" val="47733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778202"/>
          </a:xfrm>
        </p:spPr>
        <p:txBody>
          <a:bodyPr/>
          <a:lstStyle/>
          <a:p>
            <a:r>
              <a:rPr lang="en-IN" sz="3600" dirty="0">
                <a:solidFill>
                  <a:schemeClr val="tx1"/>
                </a:solidFill>
              </a:rPr>
              <a:t>3. </a:t>
            </a:r>
            <a:r>
              <a:rPr lang="en-IN" sz="3600" dirty="0" err="1">
                <a:solidFill>
                  <a:schemeClr val="tx1"/>
                </a:solidFill>
              </a:rPr>
              <a:t>Acess</a:t>
            </a:r>
            <a:r>
              <a:rPr lang="en-IN" sz="3600" dirty="0">
                <a:solidFill>
                  <a:schemeClr val="tx1"/>
                </a:solidFill>
              </a:rPr>
              <a:t> Jenkins</a:t>
            </a:r>
          </a:p>
        </p:txBody>
      </p:sp>
      <p:sp>
        <p:nvSpPr>
          <p:cNvPr id="3" name="Content Placeholder 2"/>
          <p:cNvSpPr>
            <a:spLocks noGrp="1"/>
          </p:cNvSpPr>
          <p:nvPr>
            <p:ph sz="quarter" idx="14"/>
          </p:nvPr>
        </p:nvSpPr>
        <p:spPr>
          <a:xfrm>
            <a:off x="811185" y="1676400"/>
            <a:ext cx="6400800" cy="4355936"/>
          </a:xfrm>
        </p:spPr>
        <p:txBody>
          <a:bodyPr/>
          <a:lstStyle/>
          <a:p>
            <a:pPr marL="342900" indent="-342900">
              <a:buFont typeface="Arial" pitchFamily="34" charset="0"/>
              <a:buChar char="•"/>
            </a:pPr>
            <a:r>
              <a:rPr lang="en-GB" dirty="0"/>
              <a:t>Open a web browser and navigate to Jenkins login page</a:t>
            </a:r>
          </a:p>
          <a:p>
            <a:endParaRPr lang="en-GB" dirty="0"/>
          </a:p>
          <a:p>
            <a:pPr marL="342900" indent="-342900">
              <a:buFont typeface="Arial" pitchFamily="34" charset="0"/>
              <a:buChar char="•"/>
            </a:pPr>
            <a:r>
              <a:rPr lang="en-GB" dirty="0"/>
              <a:t>https://ec2-public-ip:8080/</a:t>
            </a:r>
          </a:p>
          <a:p>
            <a:endParaRPr lang="en-IN" dirty="0"/>
          </a:p>
        </p:txBody>
      </p:sp>
    </p:spTree>
    <p:extLst>
      <p:ext uri="{BB962C8B-B14F-4D97-AF65-F5344CB8AC3E}">
        <p14:creationId xmlns:p14="http://schemas.microsoft.com/office/powerpoint/2010/main" val="2446587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900"/>
            <a:ext cx="8629649" cy="504825"/>
          </a:xfrm>
        </p:spPr>
        <p:txBody>
          <a:bodyPr/>
          <a:lstStyle/>
          <a:p>
            <a:r>
              <a:rPr lang="en-IN" sz="3600" dirty="0"/>
              <a:t>Jenkins login page</a:t>
            </a:r>
            <a:br>
              <a:rPr lang="en-IN" sz="3600" dirty="0"/>
            </a:b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672280" y="1114425"/>
            <a:ext cx="8964361" cy="5040000"/>
          </a:xfrm>
        </p:spPr>
      </p:pic>
    </p:spTree>
    <p:extLst>
      <p:ext uri="{BB962C8B-B14F-4D97-AF65-F5344CB8AC3E}">
        <p14:creationId xmlns:p14="http://schemas.microsoft.com/office/powerpoint/2010/main" val="7306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8228040" cy="1828800"/>
          </a:xfrm>
        </p:spPr>
        <p:txBody>
          <a:bodyPr/>
          <a:lstStyle/>
          <a:p>
            <a:r>
              <a:rPr lang="en-GB" sz="3600" dirty="0">
                <a:solidFill>
                  <a:schemeClr val="tx1"/>
                </a:solidFill>
              </a:rPr>
              <a:t>Retrieve the initial admin password from the Jenkins server:</a:t>
            </a:r>
            <a:endParaRPr lang="en-IN" sz="3600" dirty="0">
              <a:solidFill>
                <a:schemeClr val="tx1"/>
              </a:solidFill>
            </a:endParaRPr>
          </a:p>
        </p:txBody>
      </p:sp>
      <p:sp>
        <p:nvSpPr>
          <p:cNvPr id="3" name="Content Placeholder 2"/>
          <p:cNvSpPr>
            <a:spLocks noGrp="1"/>
          </p:cNvSpPr>
          <p:nvPr>
            <p:ph sz="quarter" idx="14"/>
          </p:nvPr>
        </p:nvSpPr>
        <p:spPr>
          <a:xfrm>
            <a:off x="811184" y="2428875"/>
            <a:ext cx="9447241" cy="3603461"/>
          </a:xfrm>
        </p:spPr>
        <p:txBody>
          <a:bodyPr/>
          <a:lstStyle/>
          <a:p>
            <a:pPr marL="342900" indent="-342900">
              <a:buFont typeface="Arial" pitchFamily="34" charset="0"/>
              <a:buChar char="•"/>
            </a:pPr>
            <a:r>
              <a:rPr lang="en-IN" dirty="0" err="1"/>
              <a:t>sudo</a:t>
            </a:r>
            <a:r>
              <a:rPr lang="en-IN" dirty="0"/>
              <a:t> cat/</a:t>
            </a:r>
            <a:r>
              <a:rPr lang="en-IN" dirty="0" err="1"/>
              <a:t>var</a:t>
            </a:r>
            <a:r>
              <a:rPr lang="en-IN" dirty="0"/>
              <a:t>/lib/</a:t>
            </a:r>
            <a:r>
              <a:rPr lang="en-IN" dirty="0" err="1"/>
              <a:t>jenkins</a:t>
            </a:r>
            <a:r>
              <a:rPr lang="en-IN" dirty="0"/>
              <a:t>/secrets/</a:t>
            </a:r>
            <a:r>
              <a:rPr lang="en-IN" dirty="0" err="1"/>
              <a:t>initialAdminPassword</a:t>
            </a:r>
            <a:endParaRPr lang="en-IN" dirty="0"/>
          </a:p>
          <a:p>
            <a:endParaRPr lang="en-IN" dirty="0"/>
          </a:p>
        </p:txBody>
      </p:sp>
    </p:spTree>
    <p:extLst>
      <p:ext uri="{BB962C8B-B14F-4D97-AF65-F5344CB8AC3E}">
        <p14:creationId xmlns:p14="http://schemas.microsoft.com/office/powerpoint/2010/main" val="9905436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E2ABBA-2E6D-E7DD-AC67-58D1FCB3F346}"/>
              </a:ext>
            </a:extLst>
          </p:cNvPr>
          <p:cNvSpPr>
            <a:spLocks noGrp="1"/>
          </p:cNvSpPr>
          <p:nvPr>
            <p:ph type="title"/>
          </p:nvPr>
        </p:nvSpPr>
        <p:spPr>
          <a:xfrm>
            <a:off x="811185" y="621973"/>
            <a:ext cx="6400800" cy="835352"/>
          </a:xfrm>
        </p:spPr>
        <p:txBody>
          <a:bodyPr/>
          <a:lstStyle/>
          <a:p>
            <a:r>
              <a:rPr lang="en-US" dirty="0">
                <a:solidFill>
                  <a:schemeClr val="accent5"/>
                </a:solidFill>
              </a:rPr>
              <a:t>INTRODUCTION</a:t>
            </a:r>
          </a:p>
        </p:txBody>
      </p:sp>
      <p:sp>
        <p:nvSpPr>
          <p:cNvPr id="5" name="Text Placeholder 4">
            <a:extLst>
              <a:ext uri="{FF2B5EF4-FFF2-40B4-BE49-F238E27FC236}">
                <a16:creationId xmlns="" xmlns:a16="http://schemas.microsoft.com/office/drawing/2014/main" id="{59401105-5841-28D0-D6C0-3E1A46648BFE}"/>
              </a:ext>
            </a:extLst>
          </p:cNvPr>
          <p:cNvSpPr>
            <a:spLocks noGrp="1"/>
          </p:cNvSpPr>
          <p:nvPr>
            <p:ph sz="quarter" idx="14"/>
          </p:nvPr>
        </p:nvSpPr>
        <p:spPr>
          <a:xfrm>
            <a:off x="811185" y="1743075"/>
            <a:ext cx="6400800" cy="4289261"/>
          </a:xfrm>
        </p:spPr>
        <p:txBody>
          <a:bodyPr/>
          <a:lstStyle/>
          <a:p>
            <a:pPr marL="342900" indent="-342900">
              <a:buFont typeface="Arial" pitchFamily="34" charset="0"/>
              <a:buChar char="•"/>
            </a:pPr>
            <a:r>
              <a:rPr lang="en-GB" dirty="0"/>
              <a:t>Create a CI/CD pipeline to automate the build, test, and deployment processes for a web application using Jenkins, </a:t>
            </a:r>
            <a:r>
              <a:rPr lang="en-GB" dirty="0" err="1"/>
              <a:t>Docker</a:t>
            </a:r>
            <a:r>
              <a:rPr lang="en-GB" dirty="0"/>
              <a:t>, and </a:t>
            </a:r>
            <a:r>
              <a:rPr lang="en-GB" dirty="0" err="1"/>
              <a:t>GitHub</a:t>
            </a:r>
            <a:r>
              <a:rPr lang="en-GB" dirty="0"/>
              <a:t>/</a:t>
            </a:r>
            <a:r>
              <a:rPr lang="en-GB" dirty="0" err="1"/>
              <a:t>GitLab</a:t>
            </a:r>
            <a:endParaRPr lang="en-GB" dirty="0"/>
          </a:p>
          <a:p>
            <a:pPr marL="342900" indent="-342900">
              <a:buFont typeface="Arial" pitchFamily="34" charset="0"/>
              <a:buChar char="•"/>
            </a:pP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188" y="1909763"/>
            <a:ext cx="3028950"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579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61925"/>
            <a:ext cx="9191625" cy="1076325"/>
          </a:xfrm>
        </p:spPr>
        <p:txBody>
          <a:bodyPr/>
          <a:lstStyle/>
          <a:p>
            <a:r>
              <a:rPr lang="en-IN" dirty="0"/>
              <a:t>cat/</a:t>
            </a:r>
            <a:r>
              <a:rPr lang="en-IN" dirty="0" err="1"/>
              <a:t>var</a:t>
            </a:r>
            <a:r>
              <a:rPr lang="en-IN" dirty="0"/>
              <a:t>/lib/</a:t>
            </a:r>
            <a:r>
              <a:rPr lang="en-IN" dirty="0" err="1"/>
              <a:t>jenkins</a:t>
            </a:r>
            <a:r>
              <a:rPr lang="en-IN" dirty="0"/>
              <a:t>/secrets/</a:t>
            </a:r>
            <a:r>
              <a:rPr lang="en-IN" dirty="0" err="1"/>
              <a:t>initialAdminPassword</a:t>
            </a:r>
            <a:r>
              <a:rPr lang="en-IN" dirty="0"/>
              <a:t/>
            </a:r>
            <a:br>
              <a:rPr lang="en-IN" dirty="0"/>
            </a:br>
            <a:endParaRPr lang="en-IN"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28789" y="1403350"/>
            <a:ext cx="10244982" cy="5760000"/>
          </a:xfrm>
        </p:spPr>
      </p:pic>
    </p:spTree>
    <p:extLst>
      <p:ext uri="{BB962C8B-B14F-4D97-AF65-F5344CB8AC3E}">
        <p14:creationId xmlns:p14="http://schemas.microsoft.com/office/powerpoint/2010/main" val="4869106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104775"/>
            <a:ext cx="9913966" cy="1504950"/>
          </a:xfrm>
        </p:spPr>
        <p:txBody>
          <a:bodyPr/>
          <a:lstStyle/>
          <a:p>
            <a:r>
              <a:rPr lang="en-IN" sz="3600" dirty="0"/>
              <a:t>Jenkins </a:t>
            </a:r>
            <a:r>
              <a:rPr lang="en-IN" sz="3600" dirty="0" smtClean="0"/>
              <a:t>Configuration:</a:t>
            </a:r>
            <a:r>
              <a:rPr lang="en-IN" sz="3600" dirty="0"/>
              <a:t/>
            </a:r>
            <a:br>
              <a:rPr lang="en-IN" sz="3600" dirty="0"/>
            </a:br>
            <a:r>
              <a:rPr lang="en-IN" sz="3600" dirty="0" smtClean="0"/>
              <a:t>cat/</a:t>
            </a:r>
            <a:r>
              <a:rPr lang="en-IN" sz="3600" dirty="0" err="1" smtClean="0"/>
              <a:t>var</a:t>
            </a:r>
            <a:r>
              <a:rPr lang="en-IN" sz="3600" dirty="0" smtClean="0"/>
              <a:t>/lib/</a:t>
            </a:r>
            <a:r>
              <a:rPr lang="en-IN" sz="3600" dirty="0" err="1" smtClean="0"/>
              <a:t>jenkins</a:t>
            </a:r>
            <a:r>
              <a:rPr lang="en-IN" sz="3600" dirty="0" smtClean="0"/>
              <a:t>/secrets/</a:t>
            </a:r>
            <a:r>
              <a:rPr lang="en-IN" sz="3600" dirty="0" err="1" smtClean="0"/>
              <a:t>initialAdminPassword</a:t>
            </a:r>
            <a:r>
              <a:rPr lang="en-IN" sz="3600" dirty="0"/>
              <a:t/>
            </a:r>
            <a:br>
              <a:rPr lang="en-IN" sz="3600" dirty="0"/>
            </a:b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57995" y="1647825"/>
            <a:ext cx="10244981" cy="5760000"/>
          </a:xfrm>
        </p:spPr>
      </p:pic>
    </p:spTree>
    <p:extLst>
      <p:ext uri="{BB962C8B-B14F-4D97-AF65-F5344CB8AC3E}">
        <p14:creationId xmlns:p14="http://schemas.microsoft.com/office/powerpoint/2010/main" val="2410985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276225"/>
            <a:ext cx="9982199" cy="714376"/>
          </a:xfrm>
        </p:spPr>
        <p:txBody>
          <a:bodyPr/>
          <a:lstStyle/>
          <a:p>
            <a:r>
              <a:rPr lang="en-IN" sz="3600" dirty="0"/>
              <a:t>Click ‘Install suggested </a:t>
            </a:r>
            <a:r>
              <a:rPr lang="en-IN" sz="3600" dirty="0" smtClean="0"/>
              <a:t>plugins”</a:t>
            </a:r>
            <a:endParaRPr lang="en-IN" sz="3600" dirty="0"/>
          </a:p>
        </p:txBody>
      </p:sp>
      <p:pic>
        <p:nvPicPr>
          <p:cNvPr id="9" name="Content Placeholder 8"/>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672270" y="1057275"/>
            <a:ext cx="10244981" cy="5760000"/>
          </a:xfrm>
        </p:spPr>
      </p:pic>
    </p:spTree>
    <p:extLst>
      <p:ext uri="{BB962C8B-B14F-4D97-AF65-F5344CB8AC3E}">
        <p14:creationId xmlns:p14="http://schemas.microsoft.com/office/powerpoint/2010/main" val="29796335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61925"/>
            <a:ext cx="8010525" cy="847725"/>
          </a:xfrm>
        </p:spPr>
        <p:txBody>
          <a:bodyPr/>
          <a:lstStyle/>
          <a:p>
            <a:r>
              <a:rPr lang="en-GB" sz="3600" dirty="0" smtClean="0"/>
              <a:t>Creating admin user</a:t>
            </a:r>
            <a:endParaRPr lang="en-IN" sz="3600" dirty="0"/>
          </a:p>
        </p:txBody>
      </p:sp>
      <p:pic>
        <p:nvPicPr>
          <p:cNvPr id="7" name="Content Placeholder 6"/>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577020" y="771525"/>
            <a:ext cx="10244981" cy="5760000"/>
          </a:xfrm>
        </p:spPr>
      </p:pic>
    </p:spTree>
    <p:extLst>
      <p:ext uri="{BB962C8B-B14F-4D97-AF65-F5344CB8AC3E}">
        <p14:creationId xmlns:p14="http://schemas.microsoft.com/office/powerpoint/2010/main" val="1031323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409576"/>
            <a:ext cx="8229600" cy="561974"/>
          </a:xfrm>
        </p:spPr>
        <p:txBody>
          <a:bodyPr/>
          <a:lstStyle/>
          <a:p>
            <a:r>
              <a:rPr lang="en-GB" sz="3600" dirty="0" smtClean="0"/>
              <a:t>Instance configuration</a:t>
            </a: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38945" y="1038225"/>
            <a:ext cx="10244981" cy="5760000"/>
          </a:xfrm>
        </p:spPr>
      </p:pic>
    </p:spTree>
    <p:extLst>
      <p:ext uri="{BB962C8B-B14F-4D97-AF65-F5344CB8AC3E}">
        <p14:creationId xmlns:p14="http://schemas.microsoft.com/office/powerpoint/2010/main" val="4294220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2"/>
            <a:ext cx="8609040" cy="625803"/>
          </a:xfrm>
        </p:spPr>
        <p:txBody>
          <a:bodyPr/>
          <a:lstStyle/>
          <a:p>
            <a:r>
              <a:rPr lang="en-GB" sz="3600" dirty="0" smtClean="0"/>
              <a:t>Start using Jenkins</a:t>
            </a: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29420" y="1447800"/>
            <a:ext cx="10244981" cy="5760000"/>
          </a:xfrm>
        </p:spPr>
      </p:pic>
    </p:spTree>
    <p:extLst>
      <p:ext uri="{BB962C8B-B14F-4D97-AF65-F5344CB8AC3E}">
        <p14:creationId xmlns:p14="http://schemas.microsoft.com/office/powerpoint/2010/main" val="2792541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2"/>
            <a:ext cx="7161240" cy="521028"/>
          </a:xfrm>
        </p:spPr>
        <p:txBody>
          <a:bodyPr/>
          <a:lstStyle/>
          <a:p>
            <a:r>
              <a:rPr lang="en-GB" sz="3600" dirty="0" smtClean="0"/>
              <a:t>Jenkins Homepage</a:t>
            </a:r>
            <a:endParaRPr lang="en-IN" sz="3600" dirty="0"/>
          </a:p>
        </p:txBody>
      </p:sp>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738945" y="1285875"/>
            <a:ext cx="10244981" cy="5760000"/>
          </a:xfrm>
        </p:spPr>
      </p:pic>
    </p:spTree>
    <p:extLst>
      <p:ext uri="{BB962C8B-B14F-4D97-AF65-F5344CB8AC3E}">
        <p14:creationId xmlns:p14="http://schemas.microsoft.com/office/powerpoint/2010/main" val="3555055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3"/>
            <a:ext cx="8856691" cy="911552"/>
          </a:xfrm>
        </p:spPr>
        <p:txBody>
          <a:bodyPr/>
          <a:lstStyle/>
          <a:p>
            <a:r>
              <a:rPr lang="en-IN" sz="3600" dirty="0">
                <a:solidFill>
                  <a:schemeClr val="tx1"/>
                </a:solidFill>
              </a:rPr>
              <a:t>Install Required Plugins:</a:t>
            </a:r>
          </a:p>
        </p:txBody>
      </p:sp>
      <p:sp>
        <p:nvSpPr>
          <p:cNvPr id="3" name="Content Placeholder 2"/>
          <p:cNvSpPr>
            <a:spLocks noGrp="1"/>
          </p:cNvSpPr>
          <p:nvPr>
            <p:ph sz="quarter" idx="14"/>
          </p:nvPr>
        </p:nvSpPr>
        <p:spPr>
          <a:xfrm>
            <a:off x="811185" y="1438275"/>
            <a:ext cx="6400800" cy="4594061"/>
          </a:xfrm>
        </p:spPr>
        <p:txBody>
          <a:bodyPr/>
          <a:lstStyle/>
          <a:p>
            <a:pPr marL="342900" indent="-342900">
              <a:buFont typeface="Arial" pitchFamily="34" charset="0"/>
              <a:buChar char="•"/>
            </a:pPr>
            <a:r>
              <a:rPr lang="en-IN" dirty="0"/>
              <a:t>In Jenkins, go to "Manage Jenkins" &gt; "Manage Plugins."</a:t>
            </a:r>
          </a:p>
          <a:p>
            <a:pPr marL="342900" indent="-342900">
              <a:buFont typeface="Arial" pitchFamily="34" charset="0"/>
              <a:buChar char="•"/>
            </a:pPr>
            <a:r>
              <a:rPr lang="en-IN" dirty="0"/>
              <a:t>Install necessary plugins (e.g., Pipeline, </a:t>
            </a:r>
            <a:r>
              <a:rPr lang="en-IN" dirty="0" err="1"/>
              <a:t>GitHub</a:t>
            </a:r>
            <a:r>
              <a:rPr lang="en-IN" dirty="0"/>
              <a:t>, </a:t>
            </a:r>
            <a:r>
              <a:rPr lang="en-IN" dirty="0" err="1"/>
              <a:t>Docker</a:t>
            </a:r>
            <a:r>
              <a:rPr lang="en-IN" dirty="0"/>
              <a:t>).</a:t>
            </a:r>
          </a:p>
          <a:p>
            <a:endParaRPr lang="en-IN" dirty="0"/>
          </a:p>
        </p:txBody>
      </p:sp>
    </p:spTree>
    <p:extLst>
      <p:ext uri="{BB962C8B-B14F-4D97-AF65-F5344CB8AC3E}">
        <p14:creationId xmlns:p14="http://schemas.microsoft.com/office/powerpoint/2010/main" val="28587972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578177"/>
          </a:xfrm>
        </p:spPr>
        <p:txBody>
          <a:bodyPr/>
          <a:lstStyle/>
          <a:p>
            <a:r>
              <a:rPr lang="en-GB" dirty="0" smtClean="0"/>
              <a:t>Install Plugins</a:t>
            </a:r>
            <a:endParaRPr lang="en-IN"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96890" y="1229677"/>
            <a:ext cx="10244990" cy="5760000"/>
          </a:xfrm>
        </p:spPr>
      </p:pic>
      <p:cxnSp>
        <p:nvCxnSpPr>
          <p:cNvPr id="6" name="Straight Arrow Connector 5"/>
          <p:cNvCxnSpPr/>
          <p:nvPr/>
        </p:nvCxnSpPr>
        <p:spPr>
          <a:xfrm flipH="1" flipV="1">
            <a:off x="1638300" y="3400426"/>
            <a:ext cx="178594" cy="2952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48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295275"/>
            <a:ext cx="10847415" cy="695325"/>
          </a:xfrm>
        </p:spPr>
        <p:txBody>
          <a:bodyPr/>
          <a:lstStyle/>
          <a:p>
            <a:r>
              <a:rPr lang="en-IN" sz="3600" dirty="0">
                <a:solidFill>
                  <a:schemeClr val="tx1"/>
                </a:solidFill>
              </a:rPr>
              <a:t>Jenkins Pipeline</a:t>
            </a:r>
            <a:endParaRPr lang="en-IN" sz="3600" dirty="0"/>
          </a:p>
        </p:txBody>
      </p:sp>
      <p:sp>
        <p:nvSpPr>
          <p:cNvPr id="3" name="Content Placeholder 2"/>
          <p:cNvSpPr>
            <a:spLocks noGrp="1"/>
          </p:cNvSpPr>
          <p:nvPr>
            <p:ph sz="quarter" idx="14"/>
          </p:nvPr>
        </p:nvSpPr>
        <p:spPr>
          <a:xfrm>
            <a:off x="811185" y="1371600"/>
            <a:ext cx="6400800" cy="5143500"/>
          </a:xfrm>
        </p:spPr>
        <p:txBody>
          <a:bodyPr/>
          <a:lstStyle/>
          <a:p>
            <a:pPr marL="342900" indent="-342900">
              <a:buFont typeface="Arial" pitchFamily="34" charset="0"/>
              <a:buChar char="•"/>
            </a:pPr>
            <a:r>
              <a:rPr lang="en-GB" dirty="0"/>
              <a:t>Jenkins Pipeline is a powerful feature that allows users to define their build pipelines as code using a domain-specific language (DSL). </a:t>
            </a:r>
            <a:endParaRPr lang="en-GB" dirty="0" smtClean="0"/>
          </a:p>
          <a:p>
            <a:endParaRPr lang="en-GB" dirty="0" smtClean="0"/>
          </a:p>
          <a:p>
            <a:pPr marL="342900" indent="-342900">
              <a:buFont typeface="Arial" pitchFamily="34" charset="0"/>
              <a:buChar char="•"/>
            </a:pPr>
            <a:r>
              <a:rPr lang="en-GB" dirty="0" smtClean="0"/>
              <a:t>This </a:t>
            </a:r>
            <a:r>
              <a:rPr lang="en-GB" dirty="0"/>
              <a:t>enables users to create complex, multi-stage pipelines that are version-controlled, maintainable, and easy to understand</a:t>
            </a:r>
            <a:r>
              <a:rPr lang="en-GB" dirty="0" smtClean="0"/>
              <a:t>.</a:t>
            </a:r>
          </a:p>
          <a:p>
            <a:pPr marL="342900" indent="-342900">
              <a:buFont typeface="Arial" pitchFamily="34" charset="0"/>
              <a:buChar char="•"/>
            </a:pPr>
            <a:endParaRPr lang="en-GB" dirty="0"/>
          </a:p>
          <a:p>
            <a:pPr marL="342900" indent="-342900">
              <a:buFont typeface="Arial" pitchFamily="34" charset="0"/>
              <a:buChar char="•"/>
            </a:pPr>
            <a:endParaRPr lang="en-IN" dirty="0"/>
          </a:p>
        </p:txBody>
      </p:sp>
    </p:spTree>
    <p:extLst>
      <p:ext uri="{BB962C8B-B14F-4D97-AF65-F5344CB8AC3E}">
        <p14:creationId xmlns:p14="http://schemas.microsoft.com/office/powerpoint/2010/main" val="2505590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28E5B-47A0-EF94-A53D-6FDB74C9D848}"/>
              </a:ext>
            </a:extLst>
          </p:cNvPr>
          <p:cNvSpPr>
            <a:spLocks noGrp="1"/>
          </p:cNvSpPr>
          <p:nvPr>
            <p:ph type="title"/>
          </p:nvPr>
        </p:nvSpPr>
        <p:spPr>
          <a:xfrm>
            <a:off x="4953000" y="238126"/>
            <a:ext cx="6400800" cy="628650"/>
          </a:xfrm>
        </p:spPr>
        <p:txBody>
          <a:bodyPr/>
          <a:lstStyle/>
          <a:p>
            <a:r>
              <a:rPr lang="en-US" sz="3600" dirty="0">
                <a:solidFill>
                  <a:schemeClr val="accent2"/>
                </a:solidFill>
              </a:rPr>
              <a:t>System Requirements</a:t>
            </a:r>
            <a:br>
              <a:rPr lang="en-US" sz="3600" dirty="0">
                <a:solidFill>
                  <a:schemeClr val="accent2"/>
                </a:solidFill>
              </a:rPr>
            </a:br>
            <a:endParaRPr lang="en-US" sz="3600" dirty="0">
              <a:solidFill>
                <a:schemeClr val="accent2"/>
              </a:solidFill>
            </a:endParaRPr>
          </a:p>
        </p:txBody>
      </p:sp>
      <p:sp>
        <p:nvSpPr>
          <p:cNvPr id="7" name="Text Placeholder 2">
            <a:extLst>
              <a:ext uri="{FF2B5EF4-FFF2-40B4-BE49-F238E27FC236}">
                <a16:creationId xmlns="" xmlns:a16="http://schemas.microsoft.com/office/drawing/2014/main" id="{C6EA201F-56F9-BFD9-8E95-AD5BD7D54FD0}"/>
              </a:ext>
            </a:extLst>
          </p:cNvPr>
          <p:cNvSpPr>
            <a:spLocks noGrp="1"/>
          </p:cNvSpPr>
          <p:nvPr>
            <p:ph sz="quarter" idx="26"/>
          </p:nvPr>
        </p:nvSpPr>
        <p:spPr>
          <a:xfrm>
            <a:off x="4914902" y="1236106"/>
            <a:ext cx="6438898" cy="3545444"/>
          </a:xfrm>
        </p:spPr>
        <p:txBody>
          <a:bodyPr anchor="b"/>
          <a:lstStyle/>
          <a:p>
            <a:pPr marL="285750" indent="-285750">
              <a:lnSpc>
                <a:spcPct val="100000"/>
              </a:lnSpc>
              <a:buFont typeface="Arial" pitchFamily="34" charset="0"/>
              <a:buChar char="•"/>
            </a:pPr>
            <a:r>
              <a:rPr lang="en-US" dirty="0" smtClean="0"/>
              <a:t>Login to AWS Console</a:t>
            </a:r>
            <a:endParaRPr lang="en-US" dirty="0" smtClean="0"/>
          </a:p>
          <a:p>
            <a:pPr marL="285750" indent="-285750">
              <a:lnSpc>
                <a:spcPct val="100000"/>
              </a:lnSpc>
              <a:buFont typeface="Arial" pitchFamily="34" charset="0"/>
              <a:buChar char="•"/>
            </a:pPr>
            <a:r>
              <a:rPr lang="en-US" dirty="0" smtClean="0"/>
              <a:t>Navigate </a:t>
            </a:r>
            <a:r>
              <a:rPr lang="en-US" dirty="0"/>
              <a:t>to EC2</a:t>
            </a:r>
            <a:r>
              <a:rPr lang="en-US" dirty="0" smtClean="0"/>
              <a:t>.</a:t>
            </a:r>
            <a:endParaRPr lang="en-US" dirty="0"/>
          </a:p>
          <a:p>
            <a:pPr marL="285750" indent="-285750">
              <a:lnSpc>
                <a:spcPct val="100000"/>
              </a:lnSpc>
              <a:buFont typeface="Arial" pitchFamily="34" charset="0"/>
              <a:buChar char="•"/>
            </a:pPr>
            <a:r>
              <a:rPr lang="en-US" dirty="0" smtClean="0"/>
              <a:t>Click </a:t>
            </a:r>
            <a:r>
              <a:rPr lang="en-US" dirty="0"/>
              <a:t>"Launch Instance</a:t>
            </a:r>
            <a:r>
              <a:rPr lang="en-US" dirty="0" smtClean="0"/>
              <a:t>."</a:t>
            </a:r>
            <a:endParaRPr lang="en-US" dirty="0"/>
          </a:p>
          <a:p>
            <a:pPr marL="285750" indent="-285750">
              <a:lnSpc>
                <a:spcPct val="100000"/>
              </a:lnSpc>
              <a:buFont typeface="Arial" pitchFamily="34" charset="0"/>
              <a:buChar char="•"/>
            </a:pPr>
            <a:r>
              <a:rPr lang="en-US" dirty="0" smtClean="0"/>
              <a:t>Choose </a:t>
            </a:r>
            <a:r>
              <a:rPr lang="en-US" dirty="0"/>
              <a:t>the "t2.micro" instance type.</a:t>
            </a:r>
          </a:p>
          <a:p>
            <a:pPr marL="285750" indent="-285750">
              <a:lnSpc>
                <a:spcPct val="100000"/>
              </a:lnSpc>
              <a:buFont typeface="Arial" pitchFamily="34" charset="0"/>
              <a:buChar char="•"/>
            </a:pPr>
            <a:r>
              <a:rPr lang="en-US" dirty="0" smtClean="0"/>
              <a:t>Configure </a:t>
            </a:r>
            <a:r>
              <a:rPr lang="en-US" dirty="0"/>
              <a:t>other settings (VPC, security groups, key pair, etc.).</a:t>
            </a:r>
          </a:p>
          <a:p>
            <a:pPr marL="285750" indent="-285750">
              <a:lnSpc>
                <a:spcPct val="100000"/>
              </a:lnSpc>
              <a:buFont typeface="Arial" pitchFamily="34" charset="0"/>
              <a:buChar char="•"/>
            </a:pPr>
            <a:r>
              <a:rPr lang="en-US" dirty="0" smtClean="0"/>
              <a:t>Security </a:t>
            </a:r>
            <a:r>
              <a:rPr lang="en-US" dirty="0"/>
              <a:t>groups Port - 8080 for Jenkins , Port - 8090 for </a:t>
            </a:r>
            <a:r>
              <a:rPr lang="en-US" dirty="0" err="1"/>
              <a:t>Docker</a:t>
            </a:r>
            <a:endParaRPr lang="en-US" dirty="0"/>
          </a:p>
          <a:p>
            <a:pPr marL="285750" indent="-285750">
              <a:lnSpc>
                <a:spcPct val="100000"/>
              </a:lnSpc>
              <a:buFont typeface="Arial" pitchFamily="34" charset="0"/>
              <a:buChar char="•"/>
            </a:pPr>
            <a:r>
              <a:rPr lang="en-US" dirty="0" smtClean="0"/>
              <a:t>Launch </a:t>
            </a:r>
            <a:r>
              <a:rPr lang="en-US" dirty="0"/>
              <a:t>the instance.</a:t>
            </a:r>
          </a:p>
        </p:txBody>
      </p:sp>
      <p:sp>
        <p:nvSpPr>
          <p:cNvPr id="4" name="Rectangle 3"/>
          <p:cNvSpPr/>
          <p:nvPr/>
        </p:nvSpPr>
        <p:spPr>
          <a:xfrm>
            <a:off x="4905375" y="866775"/>
            <a:ext cx="6210300" cy="369332"/>
          </a:xfrm>
          <a:prstGeom prst="rect">
            <a:avLst/>
          </a:prstGeom>
        </p:spPr>
        <p:txBody>
          <a:bodyPr wrap="square">
            <a:spAutoFit/>
          </a:bodyPr>
          <a:lstStyle/>
          <a:p>
            <a:pPr marL="342900" indent="-342900">
              <a:buAutoNum type="arabicPeriod"/>
            </a:pPr>
            <a:r>
              <a:rPr lang="en-GB" b="1" dirty="0" smtClean="0"/>
              <a:t>Launch </a:t>
            </a:r>
            <a:r>
              <a:rPr lang="en-GB" b="1" dirty="0"/>
              <a:t>an EC2 </a:t>
            </a:r>
            <a:r>
              <a:rPr lang="en-GB" b="1" dirty="0" smtClean="0"/>
              <a:t>Instance</a:t>
            </a:r>
          </a:p>
        </p:txBody>
      </p:sp>
    </p:spTree>
    <p:extLst>
      <p:ext uri="{BB962C8B-B14F-4D97-AF65-F5344CB8AC3E}">
        <p14:creationId xmlns:p14="http://schemas.microsoft.com/office/powerpoint/2010/main" val="4658360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90525"/>
            <a:ext cx="6970740" cy="914400"/>
          </a:xfrm>
        </p:spPr>
        <p:txBody>
          <a:bodyPr/>
          <a:lstStyle/>
          <a:p>
            <a:r>
              <a:rPr lang="en-IN" sz="3600" dirty="0">
                <a:solidFill>
                  <a:schemeClr val="tx1"/>
                </a:solidFill>
              </a:rPr>
              <a:t>Create Jenkins Pipeline</a:t>
            </a:r>
          </a:p>
        </p:txBody>
      </p:sp>
      <p:sp>
        <p:nvSpPr>
          <p:cNvPr id="3" name="Content Placeholder 2"/>
          <p:cNvSpPr>
            <a:spLocks noGrp="1"/>
          </p:cNvSpPr>
          <p:nvPr>
            <p:ph sz="quarter" idx="14"/>
          </p:nvPr>
        </p:nvSpPr>
        <p:spPr>
          <a:xfrm>
            <a:off x="811185" y="1476374"/>
            <a:ext cx="6400800" cy="4555961"/>
          </a:xfrm>
        </p:spPr>
        <p:txBody>
          <a:bodyPr/>
          <a:lstStyle/>
          <a:p>
            <a:pPr marL="342900" indent="-342900">
              <a:buFont typeface="Arial" pitchFamily="34" charset="0"/>
              <a:buChar char="•"/>
            </a:pPr>
            <a:r>
              <a:rPr lang="en-GB" dirty="0"/>
              <a:t>Create a new Jenkins job.</a:t>
            </a:r>
          </a:p>
          <a:p>
            <a:pPr marL="342900" indent="-342900">
              <a:buFont typeface="Arial" pitchFamily="34" charset="0"/>
              <a:buChar char="•"/>
            </a:pPr>
            <a:r>
              <a:rPr lang="en-GB" dirty="0"/>
              <a:t>Select "Pipeline" as the job type.</a:t>
            </a:r>
          </a:p>
          <a:p>
            <a:pPr marL="342900" indent="-342900">
              <a:buFont typeface="Arial" pitchFamily="34" charset="0"/>
              <a:buChar char="•"/>
            </a:pPr>
            <a:r>
              <a:rPr lang="en-GB" dirty="0"/>
              <a:t>Write your Groovy script in the pipeline configuration</a:t>
            </a:r>
            <a:endParaRPr lang="en-IN" dirty="0"/>
          </a:p>
        </p:txBody>
      </p:sp>
    </p:spTree>
    <p:extLst>
      <p:ext uri="{BB962C8B-B14F-4D97-AF65-F5344CB8AC3E}">
        <p14:creationId xmlns:p14="http://schemas.microsoft.com/office/powerpoint/2010/main" val="31232658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3"/>
            <a:ext cx="10028265" cy="625802"/>
          </a:xfrm>
        </p:spPr>
        <p:txBody>
          <a:bodyPr/>
          <a:lstStyle/>
          <a:p>
            <a:r>
              <a:rPr lang="en-IN" sz="3600" dirty="0"/>
              <a:t>Jenkins </a:t>
            </a:r>
            <a:r>
              <a:rPr lang="en-IN" sz="3600" dirty="0" smtClean="0"/>
              <a:t>Pipeline types</a:t>
            </a:r>
            <a:r>
              <a:rPr lang="en-IN" sz="3600" dirty="0"/>
              <a:t/>
            </a:r>
            <a:br>
              <a:rPr lang="en-IN" sz="3600" dirty="0"/>
            </a:br>
            <a:endParaRPr lang="en-IN" sz="3600" dirty="0"/>
          </a:p>
        </p:txBody>
      </p:sp>
      <p:sp>
        <p:nvSpPr>
          <p:cNvPr id="3" name="Content Placeholder 2"/>
          <p:cNvSpPr>
            <a:spLocks noGrp="1"/>
          </p:cNvSpPr>
          <p:nvPr>
            <p:ph sz="quarter" idx="14"/>
          </p:nvPr>
        </p:nvSpPr>
        <p:spPr>
          <a:xfrm>
            <a:off x="811184" y="1476375"/>
            <a:ext cx="9999691" cy="4543425"/>
          </a:xfrm>
        </p:spPr>
        <p:txBody>
          <a:bodyPr/>
          <a:lstStyle/>
          <a:p>
            <a:r>
              <a:rPr lang="en-IN" dirty="0" smtClean="0"/>
              <a:t>* </a:t>
            </a:r>
            <a:r>
              <a:rPr lang="en-IN" dirty="0"/>
              <a:t>Pipeline (series of tasks done in order on different servers) as code</a:t>
            </a:r>
          </a:p>
          <a:p>
            <a:r>
              <a:rPr lang="en-IN" dirty="0"/>
              <a:t>* Groovy DSL</a:t>
            </a:r>
          </a:p>
          <a:p>
            <a:r>
              <a:rPr lang="en-IN" dirty="0"/>
              <a:t>  - </a:t>
            </a:r>
            <a:r>
              <a:rPr lang="en-IN" b="1" dirty="0">
                <a:solidFill>
                  <a:schemeClr val="tx1"/>
                </a:solidFill>
              </a:rPr>
              <a:t>scripted </a:t>
            </a:r>
            <a:r>
              <a:rPr lang="en-IN" b="1" dirty="0" smtClean="0">
                <a:solidFill>
                  <a:schemeClr val="tx1"/>
                </a:solidFill>
              </a:rPr>
              <a:t>pipeline </a:t>
            </a:r>
          </a:p>
          <a:p>
            <a:pPr marL="342900" indent="-342900" algn="just">
              <a:buFont typeface="Arial" pitchFamily="34" charset="0"/>
              <a:buChar char="•"/>
            </a:pPr>
            <a:r>
              <a:rPr lang="en-IN" dirty="0" smtClean="0"/>
              <a:t>Jenkins will automatically generate the pipeline.</a:t>
            </a:r>
          </a:p>
          <a:p>
            <a:pPr marL="342900" indent="-342900" algn="just">
              <a:buFont typeface="Arial" pitchFamily="34" charset="0"/>
              <a:buChar char="•"/>
            </a:pPr>
            <a:r>
              <a:rPr lang="en-IN" dirty="0" smtClean="0"/>
              <a:t>Uses </a:t>
            </a:r>
            <a:r>
              <a:rPr lang="en-IN" dirty="0"/>
              <a:t>Groovy scripting language.</a:t>
            </a:r>
          </a:p>
          <a:p>
            <a:pPr marL="342900" indent="-342900" algn="just">
              <a:buFont typeface="Arial" pitchFamily="34" charset="0"/>
              <a:buChar char="•"/>
            </a:pPr>
            <a:r>
              <a:rPr lang="en-IN" dirty="0"/>
              <a:t>Provides more flexibility and control with its imperative scripting approach.</a:t>
            </a:r>
          </a:p>
          <a:p>
            <a:pPr marL="342900" indent="-342900" algn="just">
              <a:buFont typeface="Arial" pitchFamily="34" charset="0"/>
              <a:buChar char="•"/>
            </a:pPr>
            <a:r>
              <a:rPr lang="en-IN" dirty="0"/>
              <a:t>Code is written directly in </a:t>
            </a:r>
            <a:r>
              <a:rPr lang="en-IN" dirty="0" err="1"/>
              <a:t>Jenkinsfile</a:t>
            </a:r>
            <a:r>
              <a:rPr lang="en-IN" dirty="0"/>
              <a:t> using Groovy syntax.</a:t>
            </a:r>
          </a:p>
          <a:p>
            <a:pPr marL="342900" indent="-342900" algn="just">
              <a:buFont typeface="Arial" pitchFamily="34" charset="0"/>
              <a:buChar char="•"/>
            </a:pPr>
            <a:r>
              <a:rPr lang="en-IN" dirty="0"/>
              <a:t>Suitable for complex and dynamic pipeline requirements.</a:t>
            </a:r>
          </a:p>
          <a:p>
            <a:pPr marL="342900" indent="-342900" algn="just">
              <a:buFont typeface="Arial" pitchFamily="34" charset="0"/>
              <a:buChar char="•"/>
            </a:pPr>
            <a:r>
              <a:rPr lang="en-IN" dirty="0"/>
              <a:t>Requires a deeper understanding of Groovy and Jenkins internals.</a:t>
            </a:r>
          </a:p>
          <a:p>
            <a:endParaRPr lang="en-IN" dirty="0" smtClean="0"/>
          </a:p>
          <a:p>
            <a:endParaRPr lang="en-IN" dirty="0"/>
          </a:p>
          <a:p>
            <a:r>
              <a:rPr lang="en-IN" dirty="0"/>
              <a:t>  </a:t>
            </a:r>
          </a:p>
        </p:txBody>
      </p:sp>
    </p:spTree>
    <p:extLst>
      <p:ext uri="{BB962C8B-B14F-4D97-AF65-F5344CB8AC3E}">
        <p14:creationId xmlns:p14="http://schemas.microsoft.com/office/powerpoint/2010/main" val="4523953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800099"/>
            <a:ext cx="8570940" cy="5686425"/>
          </a:xfrm>
        </p:spPr>
        <p:txBody>
          <a:bodyPr/>
          <a:lstStyle/>
          <a:p>
            <a:pPr marL="342900" indent="-342900">
              <a:buFontTx/>
              <a:buChar char="-"/>
            </a:pPr>
            <a:r>
              <a:rPr lang="en-IN" b="1" dirty="0" smtClean="0">
                <a:solidFill>
                  <a:schemeClr val="tx1"/>
                </a:solidFill>
              </a:rPr>
              <a:t>declarative </a:t>
            </a:r>
            <a:r>
              <a:rPr lang="en-IN" b="1" dirty="0">
                <a:solidFill>
                  <a:schemeClr val="tx1"/>
                </a:solidFill>
              </a:rPr>
              <a:t>pipeline </a:t>
            </a:r>
            <a:endParaRPr lang="en-IN" b="1" dirty="0" smtClean="0">
              <a:solidFill>
                <a:schemeClr val="tx1"/>
              </a:solidFill>
            </a:endParaRPr>
          </a:p>
          <a:p>
            <a:pPr marL="342900" indent="-342900" algn="just">
              <a:buFont typeface="Arial" pitchFamily="34" charset="0"/>
              <a:buChar char="•"/>
            </a:pPr>
            <a:r>
              <a:rPr lang="en-GB" dirty="0"/>
              <a:t>Uses a structured, declarative syntax</a:t>
            </a:r>
            <a:r>
              <a:rPr lang="en-GB" dirty="0" smtClean="0"/>
              <a:t>.</a:t>
            </a:r>
            <a:endParaRPr lang="en-GB" dirty="0"/>
          </a:p>
          <a:p>
            <a:pPr marL="342900" indent="-342900" algn="just">
              <a:buFont typeface="Arial" pitchFamily="34" charset="0"/>
              <a:buChar char="•"/>
            </a:pPr>
            <a:r>
              <a:rPr lang="en-GB" dirty="0"/>
              <a:t>Provides a simpler, more opinionated way to define pipelines</a:t>
            </a:r>
            <a:r>
              <a:rPr lang="en-GB" dirty="0" smtClean="0"/>
              <a:t>.</a:t>
            </a:r>
            <a:endParaRPr lang="en-GB" dirty="0"/>
          </a:p>
          <a:p>
            <a:pPr marL="342900" indent="-342900" algn="just">
              <a:buFont typeface="Arial" pitchFamily="34" charset="0"/>
              <a:buChar char="•"/>
            </a:pPr>
            <a:r>
              <a:rPr lang="en-GB" dirty="0"/>
              <a:t>Follows a more standardized structure, making it easier to read and maintain.</a:t>
            </a:r>
          </a:p>
          <a:p>
            <a:pPr marL="342900" indent="-342900" algn="just">
              <a:buFont typeface="Arial" pitchFamily="34" charset="0"/>
              <a:buChar char="•"/>
            </a:pPr>
            <a:r>
              <a:rPr lang="en-GB" dirty="0"/>
              <a:t>Designed to promote best practices and enforce certain conventions.</a:t>
            </a:r>
          </a:p>
          <a:p>
            <a:pPr marL="342900" indent="-342900" algn="just">
              <a:buFont typeface="Arial" pitchFamily="34" charset="0"/>
              <a:buChar char="•"/>
            </a:pPr>
            <a:r>
              <a:rPr lang="en-GB" dirty="0"/>
              <a:t>Preferred for straightforward pipelines and for those who prefer a more structured approach.</a:t>
            </a:r>
          </a:p>
          <a:p>
            <a:pPr marL="342900" indent="-342900">
              <a:buFontTx/>
              <a:buChar char="-"/>
            </a:pPr>
            <a:endParaRPr lang="en-IN" dirty="0"/>
          </a:p>
          <a:p>
            <a:r>
              <a:rPr lang="en-IN" dirty="0"/>
              <a:t>* </a:t>
            </a:r>
            <a:r>
              <a:rPr lang="en-IN" dirty="0" err="1"/>
              <a:t>Jenkinsfile</a:t>
            </a:r>
            <a:r>
              <a:rPr lang="en-IN" dirty="0"/>
              <a:t> - </a:t>
            </a:r>
            <a:r>
              <a:rPr lang="en-IN" dirty="0" err="1"/>
              <a:t>Gitlab</a:t>
            </a:r>
            <a:r>
              <a:rPr lang="en-IN" dirty="0"/>
              <a:t> repository</a:t>
            </a:r>
          </a:p>
          <a:p>
            <a:endParaRPr lang="en-IN" dirty="0"/>
          </a:p>
        </p:txBody>
      </p:sp>
    </p:spTree>
    <p:extLst>
      <p:ext uri="{BB962C8B-B14F-4D97-AF65-F5344CB8AC3E}">
        <p14:creationId xmlns:p14="http://schemas.microsoft.com/office/powerpoint/2010/main" val="1586785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19075"/>
            <a:ext cx="7770840" cy="685800"/>
          </a:xfrm>
        </p:spPr>
        <p:txBody>
          <a:bodyPr/>
          <a:lstStyle/>
          <a:p>
            <a:r>
              <a:rPr lang="en-GB" sz="3600" dirty="0" smtClean="0"/>
              <a:t>Creating a </a:t>
            </a:r>
            <a:r>
              <a:rPr lang="en-GB" sz="3600" dirty="0" err="1" smtClean="0"/>
              <a:t>jenkins</a:t>
            </a:r>
            <a:r>
              <a:rPr lang="en-GB" sz="3600" dirty="0" smtClean="0"/>
              <a:t> pipeline</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0714" y="946150"/>
            <a:ext cx="10244982" cy="5760000"/>
          </a:xfrm>
        </p:spPr>
      </p:pic>
      <p:cxnSp>
        <p:nvCxnSpPr>
          <p:cNvPr id="6" name="Straight Arrow Connector 5"/>
          <p:cNvCxnSpPr/>
          <p:nvPr/>
        </p:nvCxnSpPr>
        <p:spPr>
          <a:xfrm flipH="1" flipV="1">
            <a:off x="3157538" y="2464592"/>
            <a:ext cx="180976" cy="2714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424237" y="4295776"/>
            <a:ext cx="314325" cy="28574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27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7770840" cy="568652"/>
          </a:xfrm>
        </p:spPr>
        <p:txBody>
          <a:bodyPr/>
          <a:lstStyle/>
          <a:p>
            <a:r>
              <a:rPr lang="en-IN" sz="3600" dirty="0">
                <a:solidFill>
                  <a:srgbClr val="FFFF00"/>
                </a:solidFill>
              </a:rPr>
              <a:t>4. Configure Version Control:</a:t>
            </a:r>
          </a:p>
        </p:txBody>
      </p:sp>
      <p:sp>
        <p:nvSpPr>
          <p:cNvPr id="3" name="Content Placeholder 2"/>
          <p:cNvSpPr>
            <a:spLocks noGrp="1"/>
          </p:cNvSpPr>
          <p:nvPr>
            <p:ph sz="quarter" idx="14"/>
          </p:nvPr>
        </p:nvSpPr>
        <p:spPr>
          <a:xfrm>
            <a:off x="811185" y="1343025"/>
            <a:ext cx="6400800" cy="4689311"/>
          </a:xfrm>
        </p:spPr>
        <p:txBody>
          <a:bodyPr/>
          <a:lstStyle/>
          <a:p>
            <a:pPr marL="457200" indent="-457200">
              <a:buFont typeface="+mj-lt"/>
              <a:buAutoNum type="alphaLcPeriod"/>
            </a:pPr>
            <a:r>
              <a:rPr lang="en-GB" dirty="0" smtClean="0"/>
              <a:t>Set </a:t>
            </a:r>
            <a:r>
              <a:rPr lang="en-GB" dirty="0"/>
              <a:t>up a Git repository on </a:t>
            </a:r>
            <a:r>
              <a:rPr lang="en-GB" dirty="0" err="1"/>
              <a:t>GitHub</a:t>
            </a:r>
            <a:r>
              <a:rPr lang="en-GB" dirty="0"/>
              <a:t> or </a:t>
            </a:r>
            <a:r>
              <a:rPr lang="en-GB" dirty="0" err="1"/>
              <a:t>GitLab</a:t>
            </a:r>
            <a:r>
              <a:rPr lang="en-GB" dirty="0"/>
              <a:t> to host the web application code.</a:t>
            </a:r>
          </a:p>
          <a:p>
            <a:endParaRPr lang="en-GB" dirty="0"/>
          </a:p>
          <a:p>
            <a:pPr marL="342900" indent="-342900">
              <a:buFont typeface="Arial" pitchFamily="34" charset="0"/>
              <a:buChar char="•"/>
            </a:pPr>
            <a:r>
              <a:rPr lang="en-GB" dirty="0"/>
              <a:t>The first step in setting up a CI/CD pipeline is to store your source code in a repository. </a:t>
            </a:r>
          </a:p>
          <a:p>
            <a:pPr marL="342900" indent="-342900">
              <a:buFont typeface="Arial" pitchFamily="34" charset="0"/>
              <a:buChar char="•"/>
            </a:pPr>
            <a:endParaRPr lang="en-GB" dirty="0"/>
          </a:p>
          <a:p>
            <a:pPr marL="342900" indent="-342900">
              <a:buFont typeface="Arial" pitchFamily="34" charset="0"/>
              <a:buChar char="•"/>
            </a:pPr>
            <a:r>
              <a:rPr lang="en-GB" dirty="0"/>
              <a:t>This will allow you to manage and track changes to your code over time.</a:t>
            </a:r>
          </a:p>
          <a:p>
            <a:endParaRPr lang="en-IN" dirty="0"/>
          </a:p>
        </p:txBody>
      </p:sp>
    </p:spTree>
    <p:extLst>
      <p:ext uri="{BB962C8B-B14F-4D97-AF65-F5344CB8AC3E}">
        <p14:creationId xmlns:p14="http://schemas.microsoft.com/office/powerpoint/2010/main" val="3808320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4" y="790575"/>
            <a:ext cx="7208865" cy="5241761"/>
          </a:xfrm>
        </p:spPr>
        <p:txBody>
          <a:bodyPr/>
          <a:lstStyle/>
          <a:p>
            <a:pPr marL="342900" indent="-342900">
              <a:buFont typeface="Arial" pitchFamily="34" charset="0"/>
              <a:buChar char="•"/>
            </a:pPr>
            <a:r>
              <a:rPr lang="en-GB" dirty="0"/>
              <a:t>If you haven't already, create a repository for your web application in a Git-based repository management platform, such as </a:t>
            </a:r>
            <a:r>
              <a:rPr lang="en-GB" dirty="0" err="1"/>
              <a:t>GitHub</a:t>
            </a:r>
            <a:r>
              <a:rPr lang="en-GB" dirty="0"/>
              <a:t> or </a:t>
            </a:r>
            <a:r>
              <a:rPr lang="en-GB" dirty="0" err="1"/>
              <a:t>GitLab</a:t>
            </a:r>
            <a:r>
              <a:rPr lang="en-GB" dirty="0"/>
              <a:t>. </a:t>
            </a:r>
          </a:p>
          <a:p>
            <a:pPr marL="342900" indent="-342900">
              <a:buFont typeface="Arial" pitchFamily="34" charset="0"/>
              <a:buChar char="•"/>
            </a:pPr>
            <a:endParaRPr lang="en-GB" dirty="0"/>
          </a:p>
          <a:p>
            <a:pPr marL="342900" indent="-342900">
              <a:buFont typeface="Arial" pitchFamily="34" charset="0"/>
              <a:buChar char="•"/>
            </a:pPr>
            <a:r>
              <a:rPr lang="en-GB" dirty="0"/>
              <a:t>Make sure to push your latest code changes to the repository.</a:t>
            </a:r>
          </a:p>
          <a:p>
            <a:endParaRPr lang="en-GB" dirty="0"/>
          </a:p>
          <a:p>
            <a:pPr marL="342900" indent="-342900">
              <a:buFont typeface="Arial" pitchFamily="34" charset="0"/>
              <a:buChar char="•"/>
            </a:pPr>
            <a:r>
              <a:rPr lang="en-GB" dirty="0" err="1">
                <a:solidFill>
                  <a:srgbClr val="92D050"/>
                </a:solidFill>
              </a:rPr>
              <a:t>gitclone</a:t>
            </a:r>
            <a:r>
              <a:rPr lang="en-GB" dirty="0">
                <a:solidFill>
                  <a:srgbClr val="92D050"/>
                </a:solidFill>
              </a:rPr>
              <a:t> </a:t>
            </a:r>
            <a:r>
              <a:rPr lang="en-GB" u="sng" dirty="0">
                <a:solidFill>
                  <a:srgbClr val="002060"/>
                </a:solidFill>
              </a:rPr>
              <a:t>https://github.com/ankumpetvimala/TASK-INTERN-CAREER.git</a:t>
            </a:r>
          </a:p>
          <a:p>
            <a:endParaRPr lang="en-IN" dirty="0"/>
          </a:p>
        </p:txBody>
      </p:sp>
    </p:spTree>
    <p:extLst>
      <p:ext uri="{BB962C8B-B14F-4D97-AF65-F5344CB8AC3E}">
        <p14:creationId xmlns:p14="http://schemas.microsoft.com/office/powerpoint/2010/main" val="39063485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4" y="621974"/>
            <a:ext cx="9439275" cy="635326"/>
          </a:xfrm>
        </p:spPr>
        <p:txBody>
          <a:bodyPr/>
          <a:lstStyle/>
          <a:p>
            <a:pPr algn="just"/>
            <a:r>
              <a:rPr lang="en-GB" sz="3600" dirty="0" smtClean="0">
                <a:solidFill>
                  <a:schemeClr val="tx1"/>
                </a:solidFill>
              </a:rPr>
              <a:t>Creating a Sample </a:t>
            </a:r>
            <a:r>
              <a:rPr lang="en-GB" sz="3600" dirty="0" err="1" smtClean="0">
                <a:solidFill>
                  <a:schemeClr val="tx1"/>
                </a:solidFill>
              </a:rPr>
              <a:t>webapplication</a:t>
            </a:r>
            <a:endParaRPr lang="en-IN" sz="3600" dirty="0">
              <a:solidFill>
                <a:schemeClr val="tx1"/>
              </a:solidFill>
            </a:endParaRPr>
          </a:p>
        </p:txBody>
      </p:sp>
      <p:sp>
        <p:nvSpPr>
          <p:cNvPr id="3" name="Content Placeholder 2"/>
          <p:cNvSpPr>
            <a:spLocks noGrp="1"/>
          </p:cNvSpPr>
          <p:nvPr>
            <p:ph sz="quarter" idx="14"/>
          </p:nvPr>
        </p:nvSpPr>
        <p:spPr>
          <a:xfrm>
            <a:off x="733425" y="1266825"/>
            <a:ext cx="8153400" cy="5438775"/>
          </a:xfrm>
        </p:spPr>
        <p:txBody>
          <a:bodyPr/>
          <a:lstStyle/>
          <a:p>
            <a:r>
              <a:rPr lang="en-GB" dirty="0" smtClean="0">
                <a:solidFill>
                  <a:srgbClr val="92D050"/>
                </a:solidFill>
              </a:rPr>
              <a:t>Index.html</a:t>
            </a:r>
          </a:p>
          <a:p>
            <a:r>
              <a:rPr lang="en-GB" dirty="0" smtClean="0">
                <a:solidFill>
                  <a:srgbClr val="92D050"/>
                </a:solidFill>
              </a:rPr>
              <a:t>---------------</a:t>
            </a:r>
            <a:endParaRPr lang="en-GB" dirty="0">
              <a:solidFill>
                <a:srgbClr val="92D050"/>
              </a:solidFill>
            </a:endParaRPr>
          </a:p>
          <a:p>
            <a:r>
              <a:rPr lang="en-GB" dirty="0" smtClean="0"/>
              <a:t>&lt;!</a:t>
            </a:r>
            <a:r>
              <a:rPr lang="en-GB" dirty="0"/>
              <a:t>DOCTYPE html&gt;</a:t>
            </a:r>
          </a:p>
          <a:p>
            <a:r>
              <a:rPr lang="en-GB" dirty="0"/>
              <a:t>&lt;html&gt;</a:t>
            </a:r>
          </a:p>
          <a:p>
            <a:r>
              <a:rPr lang="en-GB" dirty="0"/>
              <a:t>&lt;body&gt;</a:t>
            </a:r>
          </a:p>
          <a:p>
            <a:r>
              <a:rPr lang="en-GB" dirty="0" smtClean="0"/>
              <a:t>&lt;</a:t>
            </a:r>
            <a:r>
              <a:rPr lang="en-GB" dirty="0"/>
              <a:t>h1&gt;Intern Career&lt;/h1&gt;</a:t>
            </a:r>
          </a:p>
          <a:p>
            <a:r>
              <a:rPr lang="en-GB" dirty="0" smtClean="0"/>
              <a:t>&lt;</a:t>
            </a:r>
            <a:r>
              <a:rPr lang="en-GB" dirty="0"/>
              <a:t>p</a:t>
            </a:r>
            <a:r>
              <a:rPr lang="en-GB" dirty="0" smtClean="0"/>
              <a:t>&gt;&lt;a </a:t>
            </a:r>
            <a:r>
              <a:rPr lang="en-GB" dirty="0" err="1" smtClean="0"/>
              <a:t>href</a:t>
            </a:r>
            <a:r>
              <a:rPr lang="en-GB" dirty="0"/>
              <a:t> ="https://</a:t>
            </a:r>
            <a:r>
              <a:rPr lang="en-GB" dirty="0" smtClean="0"/>
              <a:t>studio.openweaver.com/apps/preview/</a:t>
            </a:r>
          </a:p>
          <a:p>
            <a:r>
              <a:rPr lang="en-GB" dirty="0" err="1" smtClean="0"/>
              <a:t>vimalaankumpeta</a:t>
            </a:r>
            <a:r>
              <a:rPr lang="en-GB" dirty="0" smtClean="0"/>
              <a:t>/Intern%20career/home"&gt;Visit Intern </a:t>
            </a:r>
            <a:r>
              <a:rPr lang="en-GB" dirty="0" err="1" smtClean="0"/>
              <a:t>Carrer</a:t>
            </a:r>
            <a:r>
              <a:rPr lang="en-GB" dirty="0" smtClean="0"/>
              <a:t>!&lt;/</a:t>
            </a:r>
            <a:r>
              <a:rPr lang="en-GB" dirty="0"/>
              <a:t>a&gt;&lt;/p&gt;</a:t>
            </a:r>
          </a:p>
          <a:p>
            <a:r>
              <a:rPr lang="en-GB" dirty="0" smtClean="0"/>
              <a:t>&lt;/</a:t>
            </a:r>
            <a:r>
              <a:rPr lang="en-GB" dirty="0"/>
              <a:t>body&gt;</a:t>
            </a:r>
          </a:p>
          <a:p>
            <a:r>
              <a:rPr lang="en-GB" dirty="0"/>
              <a:t>&lt;/html&gt;</a:t>
            </a:r>
            <a:endParaRPr lang="en-IN" dirty="0"/>
          </a:p>
        </p:txBody>
      </p:sp>
    </p:spTree>
    <p:extLst>
      <p:ext uri="{BB962C8B-B14F-4D97-AF65-F5344CB8AC3E}">
        <p14:creationId xmlns:p14="http://schemas.microsoft.com/office/powerpoint/2010/main" val="1390636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49285" y="276225"/>
            <a:ext cx="6418290" cy="6667500"/>
          </a:xfrm>
        </p:spPr>
        <p:txBody>
          <a:bodyPr/>
          <a:lstStyle/>
          <a:p>
            <a:r>
              <a:rPr lang="en-IN" dirty="0">
                <a:solidFill>
                  <a:srgbClr val="92D050"/>
                </a:solidFill>
                <a:hlinkClick r:id="rId2"/>
              </a:rPr>
              <a:t>https://</a:t>
            </a:r>
            <a:r>
              <a:rPr lang="en-IN" dirty="0" smtClean="0">
                <a:solidFill>
                  <a:srgbClr val="92D050"/>
                </a:solidFill>
                <a:hlinkClick r:id="rId2"/>
              </a:rPr>
              <a:t>studio.openweaver.com/apps/preview/vimalaankumpeta/Intern%20career/home</a:t>
            </a:r>
            <a:endParaRPr lang="en-IN" dirty="0" smtClean="0">
              <a:solidFill>
                <a:srgbClr val="92D050"/>
              </a:solidFill>
            </a:endParaRPr>
          </a:p>
          <a:p>
            <a:r>
              <a:rPr lang="en-GB" dirty="0" smtClean="0"/>
              <a:t>&lt;!</a:t>
            </a:r>
            <a:r>
              <a:rPr lang="en-GB" dirty="0" err="1"/>
              <a:t>doctype</a:t>
            </a:r>
            <a:r>
              <a:rPr lang="en-GB" dirty="0"/>
              <a:t> html&gt;</a:t>
            </a:r>
          </a:p>
          <a:p>
            <a:r>
              <a:rPr lang="en-GB" dirty="0"/>
              <a:t>&lt;html </a:t>
            </a:r>
            <a:r>
              <a:rPr lang="en-GB" dirty="0" err="1"/>
              <a:t>lang</a:t>
            </a:r>
            <a:r>
              <a:rPr lang="en-GB" dirty="0"/>
              <a:t>="en"&gt;</a:t>
            </a:r>
          </a:p>
          <a:p>
            <a:r>
              <a:rPr lang="en-GB" dirty="0"/>
              <a:t>&lt;head&gt;</a:t>
            </a:r>
          </a:p>
          <a:p>
            <a:r>
              <a:rPr lang="en-GB" dirty="0"/>
              <a:t>&lt;meta charset="utf-8"/&gt;</a:t>
            </a:r>
          </a:p>
          <a:p>
            <a:r>
              <a:rPr lang="en-GB" dirty="0"/>
              <a:t>&lt;meta name="viewport" content="width=device-</a:t>
            </a:r>
            <a:r>
              <a:rPr lang="en-GB" dirty="0" err="1"/>
              <a:t>width,initial</a:t>
            </a:r>
            <a:r>
              <a:rPr lang="en-GB" dirty="0"/>
              <a:t>-scale=1"/&gt;</a:t>
            </a:r>
          </a:p>
          <a:p>
            <a:r>
              <a:rPr lang="en-GB" dirty="0"/>
              <a:t>&lt;meta name="theme-</a:t>
            </a:r>
            <a:r>
              <a:rPr lang="en-GB" dirty="0" err="1"/>
              <a:t>color</a:t>
            </a:r>
            <a:r>
              <a:rPr lang="en-GB" dirty="0"/>
              <a:t>" content="#000000"/&gt;</a:t>
            </a:r>
          </a:p>
          <a:p>
            <a:r>
              <a:rPr lang="en-GB" dirty="0"/>
              <a:t>&lt;meta name="description" content="Built using Open Weaver Studio"/&gt;</a:t>
            </a:r>
          </a:p>
          <a:p>
            <a:r>
              <a:rPr lang="en-GB" dirty="0"/>
              <a:t>&lt;link </a:t>
            </a:r>
            <a:r>
              <a:rPr lang="en-GB" dirty="0" err="1"/>
              <a:t>rel</a:t>
            </a:r>
            <a:r>
              <a:rPr lang="en-GB" dirty="0"/>
              <a:t>="apple-touch-icon" </a:t>
            </a:r>
            <a:r>
              <a:rPr lang="en-GB" dirty="0" err="1"/>
              <a:t>href</a:t>
            </a:r>
            <a:r>
              <a:rPr lang="en-GB" dirty="0"/>
              <a:t>="/apps/images/logo.png"/&gt;</a:t>
            </a:r>
          </a:p>
          <a:p>
            <a:r>
              <a:rPr lang="en-GB" dirty="0"/>
              <a:t>&lt;meta property="</a:t>
            </a:r>
            <a:r>
              <a:rPr lang="en-GB" dirty="0" err="1"/>
              <a:t>og:description</a:t>
            </a:r>
            <a:r>
              <a:rPr lang="en-GB" dirty="0"/>
              <a:t>" content="Built using Open Weaver Studio"/&gt;</a:t>
            </a:r>
          </a:p>
          <a:p>
            <a:endParaRPr lang="en-GB" dirty="0"/>
          </a:p>
        </p:txBody>
      </p:sp>
    </p:spTree>
    <p:extLst>
      <p:ext uri="{BB962C8B-B14F-4D97-AF65-F5344CB8AC3E}">
        <p14:creationId xmlns:p14="http://schemas.microsoft.com/office/powerpoint/2010/main" val="25277508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209550"/>
            <a:ext cx="6400800" cy="6838949"/>
          </a:xfrm>
        </p:spPr>
        <p:txBody>
          <a:bodyPr/>
          <a:lstStyle/>
          <a:p>
            <a:r>
              <a:rPr lang="en-IN" sz="2000" dirty="0" smtClean="0"/>
              <a:t>&lt;</a:t>
            </a:r>
            <a:r>
              <a:rPr lang="en-IN" sz="2000" dirty="0"/>
              <a:t>meta name="image" property="</a:t>
            </a:r>
            <a:r>
              <a:rPr lang="en-IN" sz="2000" dirty="0" err="1"/>
              <a:t>og:image</a:t>
            </a:r>
            <a:r>
              <a:rPr lang="en-IN" sz="2000" dirty="0"/>
              <a:t>" content="/apps/images/logo.png"/&gt;</a:t>
            </a:r>
          </a:p>
          <a:p>
            <a:r>
              <a:rPr lang="en-IN" sz="2000" dirty="0"/>
              <a:t>&lt;meta property="</a:t>
            </a:r>
            <a:r>
              <a:rPr lang="en-IN" sz="2000" dirty="0" err="1"/>
              <a:t>og:type</a:t>
            </a:r>
            <a:r>
              <a:rPr lang="en-IN" sz="2000" dirty="0"/>
              <a:t>" content="</a:t>
            </a:r>
            <a:r>
              <a:rPr lang="en-IN" sz="2000" dirty="0" err="1"/>
              <a:t>video.movie</a:t>
            </a:r>
            <a:r>
              <a:rPr lang="en-IN" sz="2000" dirty="0"/>
              <a:t>"/&gt;</a:t>
            </a:r>
          </a:p>
          <a:p>
            <a:r>
              <a:rPr lang="en-IN" sz="2000" dirty="0"/>
              <a:t>&lt;meta name="</a:t>
            </a:r>
            <a:r>
              <a:rPr lang="en-IN" sz="2000" dirty="0" err="1"/>
              <a:t>twitter:image</a:t>
            </a:r>
            <a:r>
              <a:rPr lang="en-IN" sz="2000" dirty="0"/>
              <a:t>" content="/apps/images/logo.png"/&gt;</a:t>
            </a:r>
          </a:p>
          <a:p>
            <a:r>
              <a:rPr lang="en-IN" sz="2000" dirty="0"/>
              <a:t>&lt;meta name="</a:t>
            </a:r>
            <a:r>
              <a:rPr lang="en-IN" sz="2000" dirty="0" err="1"/>
              <a:t>twitter:description</a:t>
            </a:r>
            <a:r>
              <a:rPr lang="en-IN" sz="2000" dirty="0"/>
              <a:t>" content="Built using Open Weaver Studio"&gt;</a:t>
            </a:r>
          </a:p>
          <a:p>
            <a:r>
              <a:rPr lang="en-IN" sz="2000" dirty="0"/>
              <a:t>&lt;script defer="defer" </a:t>
            </a:r>
            <a:r>
              <a:rPr lang="en-IN" sz="2000" dirty="0" err="1"/>
              <a:t>src</a:t>
            </a:r>
            <a:r>
              <a:rPr lang="en-IN" sz="2000" dirty="0"/>
              <a:t>="/apps/static/</a:t>
            </a:r>
            <a:r>
              <a:rPr lang="en-IN" sz="2000" dirty="0" err="1"/>
              <a:t>js</a:t>
            </a:r>
            <a:r>
              <a:rPr lang="en-IN" sz="2000" dirty="0"/>
              <a:t>/main.4eddc930.js"&gt;</a:t>
            </a:r>
          </a:p>
          <a:p>
            <a:r>
              <a:rPr lang="en-IN" sz="2000" dirty="0"/>
              <a:t>&lt;/script&gt;</a:t>
            </a:r>
          </a:p>
          <a:p>
            <a:r>
              <a:rPr lang="en-IN" sz="2000" dirty="0"/>
              <a:t>&lt;/head&gt;</a:t>
            </a:r>
          </a:p>
          <a:p>
            <a:r>
              <a:rPr lang="en-IN" sz="2000" dirty="0"/>
              <a:t>&lt;body&gt;</a:t>
            </a:r>
          </a:p>
          <a:p>
            <a:r>
              <a:rPr lang="en-IN" sz="2000" dirty="0"/>
              <a:t>&lt;</a:t>
            </a:r>
            <a:r>
              <a:rPr lang="en-IN" sz="2000" dirty="0" err="1"/>
              <a:t>noscript</a:t>
            </a:r>
            <a:r>
              <a:rPr lang="en-IN" sz="2000" dirty="0"/>
              <a:t>&gt;You need to enable JavaScript to run this app.&lt;/</a:t>
            </a:r>
            <a:r>
              <a:rPr lang="en-IN" sz="2000" dirty="0" err="1"/>
              <a:t>noscript</a:t>
            </a:r>
            <a:r>
              <a:rPr lang="en-IN" sz="2000" dirty="0"/>
              <a:t>&gt;</a:t>
            </a:r>
          </a:p>
          <a:p>
            <a:r>
              <a:rPr lang="en-IN" sz="2000" dirty="0"/>
              <a:t>&lt;div id="root" style="height:100%"&gt;</a:t>
            </a:r>
          </a:p>
          <a:p>
            <a:r>
              <a:rPr lang="en-IN" sz="2000" dirty="0"/>
              <a:t>&lt;/div&gt;</a:t>
            </a:r>
          </a:p>
          <a:p>
            <a:r>
              <a:rPr lang="en-IN" sz="2000" dirty="0"/>
              <a:t>&lt;/body&gt;</a:t>
            </a:r>
          </a:p>
          <a:p>
            <a:r>
              <a:rPr lang="en-IN" sz="2000" dirty="0"/>
              <a:t>&lt;/html&gt;</a:t>
            </a:r>
            <a:endParaRPr lang="en-IN" sz="2000" dirty="0"/>
          </a:p>
        </p:txBody>
      </p:sp>
    </p:spTree>
    <p:extLst>
      <p:ext uri="{BB962C8B-B14F-4D97-AF65-F5344CB8AC3E}">
        <p14:creationId xmlns:p14="http://schemas.microsoft.com/office/powerpoint/2010/main" val="25248419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501977"/>
          </a:xfrm>
        </p:spPr>
        <p:txBody>
          <a:bodyPr/>
          <a:lstStyle/>
          <a:p>
            <a:r>
              <a:rPr lang="en-GB" sz="3600" dirty="0"/>
              <a:t>v</a:t>
            </a:r>
            <a:r>
              <a:rPr lang="en-GB" sz="3600" dirty="0" smtClean="0"/>
              <a:t>i index.html</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11192" y="1323976"/>
            <a:ext cx="8677294" cy="5760000"/>
          </a:xfrm>
        </p:spPr>
      </p:pic>
    </p:spTree>
    <p:extLst>
      <p:ext uri="{BB962C8B-B14F-4D97-AF65-F5344CB8AC3E}">
        <p14:creationId xmlns:p14="http://schemas.microsoft.com/office/powerpoint/2010/main" val="42653021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09B1ED-4D78-65EC-0579-DA9E41D7C42C}"/>
              </a:ext>
            </a:extLst>
          </p:cNvPr>
          <p:cNvSpPr>
            <a:spLocks noGrp="1"/>
          </p:cNvSpPr>
          <p:nvPr>
            <p:ph type="title"/>
          </p:nvPr>
        </p:nvSpPr>
        <p:spPr>
          <a:xfrm>
            <a:off x="457200" y="209551"/>
            <a:ext cx="8105775" cy="666749"/>
          </a:xfrm>
        </p:spPr>
        <p:txBody>
          <a:bodyPr anchor="b"/>
          <a:lstStyle/>
          <a:p>
            <a:r>
              <a:rPr lang="en-GB" sz="3200" dirty="0" smtClean="0">
                <a:solidFill>
                  <a:schemeClr val="tx1"/>
                </a:solidFill>
              </a:rPr>
              <a:t>Creating </a:t>
            </a:r>
            <a:r>
              <a:rPr lang="en-GB" sz="3200" dirty="0">
                <a:solidFill>
                  <a:schemeClr val="tx1"/>
                </a:solidFill>
              </a:rPr>
              <a:t>an Amazon EC2 instance </a:t>
            </a:r>
            <a:endParaRPr lang="en-US" sz="3200" dirty="0">
              <a:solidFill>
                <a:schemeClr val="tx1"/>
              </a:solidFill>
            </a:endParaRPr>
          </a:p>
        </p:txBody>
      </p:sp>
      <p:sp>
        <p:nvSpPr>
          <p:cNvPr id="7" name="Content Placeholder 6">
            <a:extLst>
              <a:ext uri="{FF2B5EF4-FFF2-40B4-BE49-F238E27FC236}">
                <a16:creationId xmlns="" xmlns:a16="http://schemas.microsoft.com/office/drawing/2014/main" id="{051EAA32-913D-25AC-CC36-C39DAE7FE639}"/>
              </a:ext>
            </a:extLst>
          </p:cNvPr>
          <p:cNvSpPr>
            <a:spLocks noGrp="1"/>
          </p:cNvSpPr>
          <p:nvPr>
            <p:ph type="body" sz="quarter" idx="13"/>
          </p:nvPr>
        </p:nvSpPr>
        <p:spPr>
          <a:xfrm>
            <a:off x="811185" y="1790700"/>
            <a:ext cx="6400799" cy="4141075"/>
          </a:xfrm>
        </p:spPr>
        <p:txBody>
          <a:bodyPr/>
          <a:lstStyle/>
          <a:p>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15" y="920748"/>
            <a:ext cx="9749625"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8450" y="1444624"/>
            <a:ext cx="1733550"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310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444827"/>
          </a:xfrm>
        </p:spPr>
        <p:txBody>
          <a:bodyPr/>
          <a:lstStyle/>
          <a:p>
            <a:pPr algn="ctr"/>
            <a:r>
              <a:rPr lang="en-GB" sz="3600" dirty="0" smtClean="0"/>
              <a:t>Homepage</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8965" y="1264172"/>
            <a:ext cx="8896662" cy="5760000"/>
          </a:xfrm>
        </p:spPr>
      </p:pic>
    </p:spTree>
    <p:extLst>
      <p:ext uri="{BB962C8B-B14F-4D97-AF65-F5344CB8AC3E}">
        <p14:creationId xmlns:p14="http://schemas.microsoft.com/office/powerpoint/2010/main" val="31397460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96861" y="428624"/>
            <a:ext cx="8640000" cy="6836722"/>
          </a:xfrm>
        </p:spPr>
      </p:pic>
    </p:spTree>
    <p:extLst>
      <p:ext uri="{BB962C8B-B14F-4D97-AF65-F5344CB8AC3E}">
        <p14:creationId xmlns:p14="http://schemas.microsoft.com/office/powerpoint/2010/main" val="34963471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04949" y="517525"/>
            <a:ext cx="8964362" cy="5040000"/>
          </a:xfrm>
        </p:spPr>
      </p:pic>
    </p:spTree>
    <p:extLst>
      <p:ext uri="{BB962C8B-B14F-4D97-AF65-F5344CB8AC3E}">
        <p14:creationId xmlns:p14="http://schemas.microsoft.com/office/powerpoint/2010/main" val="38587174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38274" y="384175"/>
            <a:ext cx="8964362" cy="5040000"/>
          </a:xfrm>
        </p:spPr>
      </p:pic>
    </p:spTree>
    <p:extLst>
      <p:ext uri="{BB962C8B-B14F-4D97-AF65-F5344CB8AC3E}">
        <p14:creationId xmlns:p14="http://schemas.microsoft.com/office/powerpoint/2010/main" val="9492847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1"/>
            <a:ext cx="6830985" cy="695324"/>
          </a:xfrm>
        </p:spPr>
        <p:txBody>
          <a:bodyPr/>
          <a:lstStyle/>
          <a:p>
            <a:r>
              <a:rPr lang="en-GB" sz="3600" dirty="0" smtClean="0"/>
              <a:t>Click on projects</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34933" y="1064504"/>
            <a:ext cx="10244986" cy="5760000"/>
          </a:xfrm>
        </p:spPr>
      </p:pic>
      <p:cxnSp>
        <p:nvCxnSpPr>
          <p:cNvPr id="9" name="Straight Arrow Connector 8"/>
          <p:cNvCxnSpPr/>
          <p:nvPr/>
        </p:nvCxnSpPr>
        <p:spPr>
          <a:xfrm flipH="1" flipV="1">
            <a:off x="9267825" y="2324101"/>
            <a:ext cx="180976" cy="257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765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266701"/>
            <a:ext cx="6630960" cy="581024"/>
          </a:xfrm>
        </p:spPr>
        <p:txBody>
          <a:bodyPr/>
          <a:lstStyle/>
          <a:p>
            <a:r>
              <a:rPr lang="en-GB" sz="3600" dirty="0" smtClean="0"/>
              <a:t>Project</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34958" y="888291"/>
            <a:ext cx="10244986" cy="5760000"/>
          </a:xfrm>
        </p:spPr>
      </p:pic>
    </p:spTree>
    <p:extLst>
      <p:ext uri="{BB962C8B-B14F-4D97-AF65-F5344CB8AC3E}">
        <p14:creationId xmlns:p14="http://schemas.microsoft.com/office/powerpoint/2010/main" val="9687349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342900"/>
            <a:ext cx="6459510" cy="581025"/>
          </a:xfrm>
        </p:spPr>
        <p:txBody>
          <a:bodyPr/>
          <a:lstStyle/>
          <a:p>
            <a:r>
              <a:rPr lang="en-GB" sz="3600" dirty="0" smtClean="0"/>
              <a:t>Contact us</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54063" y="962025"/>
            <a:ext cx="11172427" cy="5760000"/>
          </a:xfrm>
        </p:spPr>
      </p:pic>
    </p:spTree>
    <p:extLst>
      <p:ext uri="{BB962C8B-B14F-4D97-AF65-F5344CB8AC3E}">
        <p14:creationId xmlns:p14="http://schemas.microsoft.com/office/powerpoint/2010/main" val="5252368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266700"/>
            <a:ext cx="9896475" cy="952499"/>
          </a:xfrm>
        </p:spPr>
        <p:txBody>
          <a:bodyPr/>
          <a:lstStyle/>
          <a:p>
            <a:r>
              <a:rPr lang="en-GB" sz="3600" dirty="0">
                <a:solidFill>
                  <a:srgbClr val="002060"/>
                </a:solidFill>
              </a:rPr>
              <a:t>creating a sample web application and pushing it to a Git repository</a:t>
            </a:r>
            <a:endParaRPr lang="en-IN" sz="3600" dirty="0">
              <a:solidFill>
                <a:srgbClr val="002060"/>
              </a:solidFill>
            </a:endParaRPr>
          </a:p>
        </p:txBody>
      </p:sp>
      <p:sp>
        <p:nvSpPr>
          <p:cNvPr id="3" name="Content Placeholder 2"/>
          <p:cNvSpPr>
            <a:spLocks noGrp="1"/>
          </p:cNvSpPr>
          <p:nvPr>
            <p:ph sz="quarter" idx="14"/>
          </p:nvPr>
        </p:nvSpPr>
        <p:spPr>
          <a:xfrm>
            <a:off x="714375" y="1400175"/>
            <a:ext cx="6497610" cy="4632161"/>
          </a:xfrm>
        </p:spPr>
        <p:txBody>
          <a:bodyPr/>
          <a:lstStyle/>
          <a:p>
            <a:r>
              <a:rPr lang="en-GB" dirty="0" smtClean="0"/>
              <a:t>1. </a:t>
            </a:r>
            <a:r>
              <a:rPr lang="en-GB" dirty="0">
                <a:solidFill>
                  <a:schemeClr val="tx1"/>
                </a:solidFill>
              </a:rPr>
              <a:t>Choose a Technology Stack</a:t>
            </a:r>
            <a:r>
              <a:rPr lang="en-GB" dirty="0"/>
              <a:t>:</a:t>
            </a:r>
          </a:p>
          <a:p>
            <a:r>
              <a:rPr lang="en-GB" dirty="0"/>
              <a:t>Decide on the technology stack for your web application</a:t>
            </a:r>
            <a:r>
              <a:rPr lang="en-GB" dirty="0" smtClean="0"/>
              <a:t>.</a:t>
            </a:r>
          </a:p>
          <a:p>
            <a:r>
              <a:rPr lang="en-GB" dirty="0">
                <a:solidFill>
                  <a:schemeClr val="tx1"/>
                </a:solidFill>
              </a:rPr>
              <a:t>For a simple example</a:t>
            </a:r>
            <a:r>
              <a:rPr lang="en-GB" dirty="0"/>
              <a:t>, you could use HTML/CSS/JavaScript for the frontend and Node.js for the backend</a:t>
            </a:r>
            <a:r>
              <a:rPr lang="en-GB" dirty="0" smtClean="0"/>
              <a:t>.</a:t>
            </a:r>
          </a:p>
          <a:p>
            <a:endParaRPr lang="en-GB" dirty="0"/>
          </a:p>
          <a:p>
            <a:r>
              <a:rPr lang="en-GB" dirty="0" smtClean="0"/>
              <a:t>2. </a:t>
            </a:r>
            <a:r>
              <a:rPr lang="en-GB" dirty="0">
                <a:solidFill>
                  <a:schemeClr val="tx1"/>
                </a:solidFill>
              </a:rPr>
              <a:t>Set Up Your Development Environment</a:t>
            </a:r>
            <a:r>
              <a:rPr lang="en-GB" dirty="0"/>
              <a:t>:</a:t>
            </a:r>
          </a:p>
          <a:p>
            <a:r>
              <a:rPr lang="en-GB" dirty="0"/>
              <a:t>Install Node.js and </a:t>
            </a:r>
            <a:r>
              <a:rPr lang="en-GB" dirty="0" err="1"/>
              <a:t>npm</a:t>
            </a:r>
            <a:r>
              <a:rPr lang="en-GB" dirty="0"/>
              <a:t> (Node Package Manager) on your machine if you haven't already.</a:t>
            </a:r>
          </a:p>
          <a:p>
            <a:endParaRPr lang="en-IN" dirty="0"/>
          </a:p>
        </p:txBody>
      </p:sp>
    </p:spTree>
    <p:extLst>
      <p:ext uri="{BB962C8B-B14F-4D97-AF65-F5344CB8AC3E}">
        <p14:creationId xmlns:p14="http://schemas.microsoft.com/office/powerpoint/2010/main" val="1279748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295275"/>
            <a:ext cx="6400800" cy="6124575"/>
          </a:xfrm>
        </p:spPr>
        <p:txBody>
          <a:bodyPr/>
          <a:lstStyle/>
          <a:p>
            <a:r>
              <a:rPr lang="en-GB" dirty="0"/>
              <a:t>3 </a:t>
            </a:r>
            <a:r>
              <a:rPr lang="en-GB" dirty="0">
                <a:solidFill>
                  <a:schemeClr val="tx1"/>
                </a:solidFill>
              </a:rPr>
              <a:t>Create Your Web Application</a:t>
            </a:r>
            <a:r>
              <a:rPr lang="en-GB" dirty="0"/>
              <a:t>:</a:t>
            </a:r>
          </a:p>
          <a:p>
            <a:r>
              <a:rPr lang="en-GB" dirty="0" smtClean="0"/>
              <a:t>Create </a:t>
            </a:r>
            <a:r>
              <a:rPr lang="en-GB" dirty="0"/>
              <a:t>a new directory for your project and navigate into it.</a:t>
            </a:r>
          </a:p>
          <a:p>
            <a:r>
              <a:rPr lang="en-GB" dirty="0"/>
              <a:t>Create HTML, </a:t>
            </a:r>
            <a:r>
              <a:rPr lang="en-GB" dirty="0" smtClean="0"/>
              <a:t>for </a:t>
            </a:r>
            <a:r>
              <a:rPr lang="en-GB" dirty="0"/>
              <a:t>your frontend in the project directory.</a:t>
            </a:r>
          </a:p>
          <a:p>
            <a:r>
              <a:rPr lang="en-GB" dirty="0"/>
              <a:t>Create a Node.js file for your backend logic (e.g., server.js) in the same directory.</a:t>
            </a:r>
          </a:p>
          <a:p>
            <a:r>
              <a:rPr lang="en-GB" dirty="0"/>
              <a:t>Initialize a Git Repository:</a:t>
            </a:r>
          </a:p>
          <a:p>
            <a:r>
              <a:rPr lang="en-GB" dirty="0"/>
              <a:t>Run git </a:t>
            </a:r>
            <a:r>
              <a:rPr lang="en-GB" dirty="0" err="1"/>
              <a:t>init</a:t>
            </a:r>
            <a:r>
              <a:rPr lang="en-GB" dirty="0"/>
              <a:t> in the project directory to initialize a new Git repository</a:t>
            </a:r>
            <a:r>
              <a:rPr lang="en-GB" dirty="0" smtClean="0"/>
              <a:t>.</a:t>
            </a:r>
          </a:p>
          <a:p>
            <a:endParaRPr lang="en-GB" dirty="0" smtClean="0"/>
          </a:p>
          <a:p>
            <a:r>
              <a:rPr lang="en-GB" dirty="0"/>
              <a:t>4 </a:t>
            </a:r>
            <a:r>
              <a:rPr lang="en-GB" dirty="0">
                <a:solidFill>
                  <a:schemeClr val="tx1"/>
                </a:solidFill>
              </a:rPr>
              <a:t>Add Your Files to the Repository</a:t>
            </a:r>
            <a:r>
              <a:rPr lang="en-GB" dirty="0"/>
              <a:t>:</a:t>
            </a:r>
          </a:p>
          <a:p>
            <a:r>
              <a:rPr lang="en-GB" dirty="0"/>
              <a:t>Use git add . to stage all files in the directory for committing.</a:t>
            </a:r>
            <a:endParaRPr lang="en-IN" dirty="0"/>
          </a:p>
        </p:txBody>
      </p:sp>
    </p:spTree>
    <p:extLst>
      <p:ext uri="{BB962C8B-B14F-4D97-AF65-F5344CB8AC3E}">
        <p14:creationId xmlns:p14="http://schemas.microsoft.com/office/powerpoint/2010/main" val="33295337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571501"/>
            <a:ext cx="6400800" cy="5460836"/>
          </a:xfrm>
        </p:spPr>
        <p:txBody>
          <a:bodyPr/>
          <a:lstStyle/>
          <a:p>
            <a:r>
              <a:rPr lang="en-GB" dirty="0"/>
              <a:t>5 </a:t>
            </a:r>
            <a:r>
              <a:rPr lang="en-GB" dirty="0">
                <a:solidFill>
                  <a:schemeClr val="tx1"/>
                </a:solidFill>
              </a:rPr>
              <a:t>Commit Your Changes</a:t>
            </a:r>
            <a:r>
              <a:rPr lang="en-GB" dirty="0"/>
              <a:t>:</a:t>
            </a:r>
          </a:p>
          <a:p>
            <a:r>
              <a:rPr lang="en-GB" dirty="0"/>
              <a:t>Commit your changes with a descriptive message using git </a:t>
            </a:r>
            <a:r>
              <a:rPr lang="en-GB" dirty="0" smtClean="0"/>
              <a:t>commit </a:t>
            </a:r>
            <a:r>
              <a:rPr lang="en-GB" dirty="0"/>
              <a:t>-m "Initial commit</a:t>
            </a:r>
            <a:r>
              <a:rPr lang="en-GB" dirty="0" smtClean="0"/>
              <a:t>".</a:t>
            </a:r>
          </a:p>
          <a:p>
            <a:endParaRPr lang="en-GB" dirty="0" smtClean="0"/>
          </a:p>
          <a:p>
            <a:r>
              <a:rPr lang="en-GB" dirty="0" smtClean="0"/>
              <a:t>6 </a:t>
            </a:r>
            <a:r>
              <a:rPr lang="en-GB" dirty="0">
                <a:solidFill>
                  <a:schemeClr val="tx1"/>
                </a:solidFill>
              </a:rPr>
              <a:t>Create a Remote Repository</a:t>
            </a:r>
            <a:r>
              <a:rPr lang="en-GB" dirty="0"/>
              <a:t>:</a:t>
            </a:r>
          </a:p>
          <a:p>
            <a:r>
              <a:rPr lang="en-GB" dirty="0"/>
              <a:t>Go to </a:t>
            </a:r>
            <a:r>
              <a:rPr lang="en-GB" dirty="0" err="1"/>
              <a:t>GitHub</a:t>
            </a:r>
            <a:r>
              <a:rPr lang="en-GB" dirty="0"/>
              <a:t> or </a:t>
            </a:r>
            <a:r>
              <a:rPr lang="en-GB" dirty="0" err="1"/>
              <a:t>GitLab</a:t>
            </a:r>
            <a:r>
              <a:rPr lang="en-GB" dirty="0"/>
              <a:t> and create a new repository for your project.</a:t>
            </a:r>
          </a:p>
          <a:p>
            <a:endParaRPr lang="en-GB" dirty="0" smtClean="0"/>
          </a:p>
          <a:p>
            <a:r>
              <a:rPr lang="en-GB" dirty="0" smtClean="0"/>
              <a:t>7 </a:t>
            </a:r>
            <a:r>
              <a:rPr lang="en-GB" dirty="0">
                <a:solidFill>
                  <a:schemeClr val="tx1"/>
                </a:solidFill>
              </a:rPr>
              <a:t>Link Your Local Repository to the Remote Repository:</a:t>
            </a:r>
          </a:p>
          <a:p>
            <a:r>
              <a:rPr lang="en-GB" dirty="0"/>
              <a:t>Use git remote add origin &lt;remote repository URL&gt; to add the remote repository as the origin.</a:t>
            </a:r>
            <a:endParaRPr lang="en-IN" dirty="0"/>
          </a:p>
        </p:txBody>
      </p:sp>
    </p:spTree>
    <p:extLst>
      <p:ext uri="{BB962C8B-B14F-4D97-AF65-F5344CB8AC3E}">
        <p14:creationId xmlns:p14="http://schemas.microsoft.com/office/powerpoint/2010/main" val="3366262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sz="quarter" idx="26"/>
          </p:nvPr>
        </p:nvPicPr>
        <p:blipFill>
          <a:blip r:embed="rId3">
            <a:extLst>
              <a:ext uri="{28A0092B-C50C-407E-A947-70E740481C1C}">
                <a14:useLocalDpi xmlns:a14="http://schemas.microsoft.com/office/drawing/2010/main" val="0"/>
              </a:ext>
            </a:extLst>
          </a:blip>
          <a:srcRect/>
          <a:stretch>
            <a:fillRect/>
          </a:stretch>
        </p:blipFill>
        <p:spPr bwMode="auto">
          <a:xfrm>
            <a:off x="1082163" y="446169"/>
            <a:ext cx="9562660"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5555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257175"/>
            <a:ext cx="7543800" cy="533401"/>
          </a:xfrm>
        </p:spPr>
        <p:txBody>
          <a:bodyPr/>
          <a:lstStyle/>
          <a:p>
            <a:r>
              <a:rPr lang="en-GB" sz="3600" dirty="0" smtClean="0"/>
              <a:t>Installing Git</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85939" y="974725"/>
            <a:ext cx="10244982" cy="5760000"/>
          </a:xfrm>
        </p:spPr>
      </p:pic>
      <p:cxnSp>
        <p:nvCxnSpPr>
          <p:cNvPr id="6" name="Straight Arrow Connector 5"/>
          <p:cNvCxnSpPr/>
          <p:nvPr/>
        </p:nvCxnSpPr>
        <p:spPr>
          <a:xfrm flipH="1" flipV="1">
            <a:off x="3100387" y="5715000"/>
            <a:ext cx="180975" cy="3238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058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200025"/>
            <a:ext cx="7219949" cy="561975"/>
          </a:xfrm>
        </p:spPr>
        <p:txBody>
          <a:bodyPr/>
          <a:lstStyle/>
          <a:p>
            <a:r>
              <a:rPr lang="en-GB" sz="3600" dirty="0" smtClean="0"/>
              <a:t>Git clone</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33321" y="4683076"/>
            <a:ext cx="9673200" cy="684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20" y="847726"/>
            <a:ext cx="9673200" cy="3600000"/>
          </a:xfrm>
          <a:prstGeom prst="rect">
            <a:avLst/>
          </a:prstGeom>
        </p:spPr>
      </p:pic>
      <p:cxnSp>
        <p:nvCxnSpPr>
          <p:cNvPr id="7" name="Straight Arrow Connector 6"/>
          <p:cNvCxnSpPr/>
          <p:nvPr/>
        </p:nvCxnSpPr>
        <p:spPr>
          <a:xfrm flipH="1" flipV="1">
            <a:off x="6767512" y="1895475"/>
            <a:ext cx="261938" cy="4188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305551" y="2647727"/>
            <a:ext cx="257174" cy="3812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3727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581025"/>
            <a:ext cx="6400800" cy="5451311"/>
          </a:xfrm>
        </p:spPr>
        <p:txBody>
          <a:bodyPr/>
          <a:lstStyle/>
          <a:p>
            <a:r>
              <a:rPr lang="en-GB" dirty="0"/>
              <a:t>8 </a:t>
            </a:r>
            <a:r>
              <a:rPr lang="en-GB" dirty="0">
                <a:solidFill>
                  <a:schemeClr val="tx1"/>
                </a:solidFill>
              </a:rPr>
              <a:t>Push Your Changes to the Remote Repository:</a:t>
            </a:r>
          </a:p>
          <a:p>
            <a:r>
              <a:rPr lang="en-GB" dirty="0"/>
              <a:t>Push your committed changes to the remote repository with git push -u origin master.</a:t>
            </a:r>
          </a:p>
          <a:p>
            <a:endParaRPr lang="en-GB" dirty="0"/>
          </a:p>
          <a:p>
            <a:r>
              <a:rPr lang="en-GB" dirty="0"/>
              <a:t>9 </a:t>
            </a:r>
            <a:r>
              <a:rPr lang="en-GB" dirty="0">
                <a:solidFill>
                  <a:schemeClr val="tx1"/>
                </a:solidFill>
              </a:rPr>
              <a:t>Verify Your Changes:</a:t>
            </a:r>
          </a:p>
          <a:p>
            <a:r>
              <a:rPr lang="en-GB" dirty="0"/>
              <a:t>Visit your remote repository on the Git hosting service to verify that your files have been pushed successfully.</a:t>
            </a:r>
          </a:p>
          <a:p>
            <a:endParaRPr lang="en-IN" dirty="0"/>
          </a:p>
        </p:txBody>
      </p:sp>
    </p:spTree>
    <p:extLst>
      <p:ext uri="{BB962C8B-B14F-4D97-AF65-F5344CB8AC3E}">
        <p14:creationId xmlns:p14="http://schemas.microsoft.com/office/powerpoint/2010/main" val="37730944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90526"/>
            <a:ext cx="7542240" cy="704850"/>
          </a:xfrm>
        </p:spPr>
        <p:txBody>
          <a:bodyPr/>
          <a:lstStyle/>
          <a:p>
            <a:r>
              <a:rPr lang="en-IN" sz="3600" dirty="0">
                <a:solidFill>
                  <a:srgbClr val="FFFF00"/>
                </a:solidFill>
              </a:rPr>
              <a:t>5. Create Jenkins Pipeline:</a:t>
            </a:r>
          </a:p>
        </p:txBody>
      </p:sp>
      <p:sp>
        <p:nvSpPr>
          <p:cNvPr id="3" name="Content Placeholder 2"/>
          <p:cNvSpPr>
            <a:spLocks noGrp="1"/>
          </p:cNvSpPr>
          <p:nvPr>
            <p:ph sz="quarter" idx="14"/>
          </p:nvPr>
        </p:nvSpPr>
        <p:spPr>
          <a:xfrm>
            <a:off x="811184" y="1209675"/>
            <a:ext cx="7875615" cy="4822661"/>
          </a:xfrm>
        </p:spPr>
        <p:txBody>
          <a:bodyPr/>
          <a:lstStyle/>
          <a:p>
            <a:pPr marL="457200" indent="-457200">
              <a:buAutoNum type="alphaLcPeriod"/>
            </a:pPr>
            <a:r>
              <a:rPr lang="en-GB" dirty="0" smtClean="0"/>
              <a:t>Write </a:t>
            </a:r>
            <a:r>
              <a:rPr lang="en-GB" dirty="0"/>
              <a:t>a </a:t>
            </a:r>
            <a:r>
              <a:rPr lang="en-GB" dirty="0" err="1"/>
              <a:t>Jenkinsfile</a:t>
            </a:r>
            <a:r>
              <a:rPr lang="en-GB" dirty="0"/>
              <a:t> (declarative or scripted pipeline) to define the CI/CD stages</a:t>
            </a:r>
            <a:r>
              <a:rPr lang="en-GB" dirty="0" smtClean="0"/>
              <a:t>:</a:t>
            </a:r>
          </a:p>
          <a:p>
            <a:r>
              <a:rPr lang="en-GB" dirty="0"/>
              <a:t> </a:t>
            </a:r>
            <a:endParaRPr lang="en-GB" dirty="0" smtClean="0"/>
          </a:p>
          <a:p>
            <a:r>
              <a:rPr lang="en-GB" dirty="0"/>
              <a:t>i. Build Stage: Pull the code from the Git repository, compile/build the application.</a:t>
            </a:r>
          </a:p>
          <a:p>
            <a:r>
              <a:rPr lang="en-GB" dirty="0"/>
              <a:t>ii. Test Stage: Run automated tests (unit tests, integration tests, etc.) on the built application.</a:t>
            </a:r>
          </a:p>
          <a:p>
            <a:r>
              <a:rPr lang="en-GB" dirty="0"/>
              <a:t>iii. Deploy Stage: Package the application into a </a:t>
            </a:r>
            <a:r>
              <a:rPr lang="en-GB" dirty="0" err="1"/>
              <a:t>Docker</a:t>
            </a:r>
            <a:r>
              <a:rPr lang="en-GB" dirty="0"/>
              <a:t> container, push the container to </a:t>
            </a:r>
            <a:r>
              <a:rPr lang="en-GB" dirty="0" err="1"/>
              <a:t>Docker</a:t>
            </a:r>
            <a:endParaRPr lang="en-IN" dirty="0"/>
          </a:p>
        </p:txBody>
      </p:sp>
    </p:spTree>
    <p:extLst>
      <p:ext uri="{BB962C8B-B14F-4D97-AF65-F5344CB8AC3E}">
        <p14:creationId xmlns:p14="http://schemas.microsoft.com/office/powerpoint/2010/main" val="27426221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5" y="190501"/>
            <a:ext cx="6611910" cy="495299"/>
          </a:xfrm>
        </p:spPr>
        <p:txBody>
          <a:bodyPr/>
          <a:lstStyle/>
          <a:p>
            <a:r>
              <a:rPr lang="en-GB" dirty="0" smtClean="0">
                <a:solidFill>
                  <a:srgbClr val="92D050"/>
                </a:solidFill>
              </a:rPr>
              <a:t>Jenkins file</a:t>
            </a:r>
            <a:endParaRPr lang="en-IN" dirty="0">
              <a:solidFill>
                <a:srgbClr val="92D050"/>
              </a:solidFill>
            </a:endParaRPr>
          </a:p>
        </p:txBody>
      </p:sp>
      <p:sp>
        <p:nvSpPr>
          <p:cNvPr id="3" name="Content Placeholder 2"/>
          <p:cNvSpPr>
            <a:spLocks noGrp="1"/>
          </p:cNvSpPr>
          <p:nvPr>
            <p:ph sz="quarter" idx="14"/>
          </p:nvPr>
        </p:nvSpPr>
        <p:spPr>
          <a:xfrm>
            <a:off x="811184" y="781050"/>
            <a:ext cx="8532841" cy="5943599"/>
          </a:xfrm>
        </p:spPr>
        <p:txBody>
          <a:bodyPr/>
          <a:lstStyle/>
          <a:p>
            <a:r>
              <a:rPr lang="en-IN" sz="1800" dirty="0"/>
              <a:t>pipeline {</a:t>
            </a:r>
          </a:p>
          <a:p>
            <a:r>
              <a:rPr lang="en-IN" sz="1800" dirty="0"/>
              <a:t>    agent any</a:t>
            </a:r>
          </a:p>
          <a:p>
            <a:r>
              <a:rPr lang="en-IN" sz="1800" dirty="0"/>
              <a:t>        stages {</a:t>
            </a:r>
          </a:p>
          <a:p>
            <a:r>
              <a:rPr lang="en-IN" sz="1800" dirty="0"/>
              <a:t>        stage('git clone') {</a:t>
            </a:r>
          </a:p>
          <a:p>
            <a:r>
              <a:rPr lang="en-IN" sz="1800" dirty="0"/>
              <a:t>            steps {</a:t>
            </a:r>
          </a:p>
          <a:p>
            <a:r>
              <a:rPr lang="en-IN" sz="1800" dirty="0"/>
              <a:t>                // Clone the Git repository</a:t>
            </a:r>
          </a:p>
          <a:p>
            <a:r>
              <a:rPr lang="en-IN" sz="1800" dirty="0"/>
              <a:t>                git branch: 'main', </a:t>
            </a:r>
            <a:r>
              <a:rPr lang="en-IN" sz="1800" dirty="0" err="1"/>
              <a:t>credentialsId</a:t>
            </a:r>
            <a:r>
              <a:rPr lang="en-IN" sz="1800" dirty="0"/>
              <a:t>: '</a:t>
            </a:r>
            <a:r>
              <a:rPr lang="en-IN" sz="1800" dirty="0" err="1"/>
              <a:t>github</a:t>
            </a:r>
            <a:r>
              <a:rPr lang="en-IN" sz="1800" dirty="0"/>
              <a:t>', </a:t>
            </a:r>
            <a:endParaRPr lang="en-IN" sz="1800" dirty="0" smtClean="0"/>
          </a:p>
          <a:p>
            <a:r>
              <a:rPr lang="en-IN" sz="1800" dirty="0" smtClean="0"/>
              <a:t>url</a:t>
            </a:r>
            <a:r>
              <a:rPr lang="en-IN" sz="1800" dirty="0"/>
              <a:t>: 'https://github.com/</a:t>
            </a:r>
            <a:r>
              <a:rPr lang="en-IN" sz="1800" dirty="0" err="1"/>
              <a:t>ankumpetvimala</a:t>
            </a:r>
            <a:r>
              <a:rPr lang="en-IN" sz="1800" dirty="0"/>
              <a:t>/TASK-INTERN-</a:t>
            </a:r>
            <a:r>
              <a:rPr lang="en-IN" sz="1800" dirty="0" err="1"/>
              <a:t>CAREER.git</a:t>
            </a:r>
            <a:r>
              <a:rPr lang="en-IN" sz="1800" dirty="0"/>
              <a:t>'</a:t>
            </a:r>
          </a:p>
          <a:p>
            <a:r>
              <a:rPr lang="en-IN" sz="1800" dirty="0"/>
              <a:t>                }</a:t>
            </a:r>
          </a:p>
          <a:p>
            <a:r>
              <a:rPr lang="en-IN" sz="1800" dirty="0"/>
              <a:t>        </a:t>
            </a:r>
            <a:r>
              <a:rPr lang="en-IN" sz="1800" dirty="0" smtClean="0"/>
              <a:t>}</a:t>
            </a:r>
          </a:p>
          <a:p>
            <a:r>
              <a:rPr lang="en-GB" sz="1800" dirty="0"/>
              <a:t>        stage('Build') {</a:t>
            </a:r>
          </a:p>
          <a:p>
            <a:r>
              <a:rPr lang="en-GB" sz="1800" dirty="0"/>
              <a:t>            steps {</a:t>
            </a:r>
          </a:p>
          <a:p>
            <a:r>
              <a:rPr lang="en-GB" sz="1800" dirty="0"/>
              <a:t>                // Build the </a:t>
            </a:r>
            <a:r>
              <a:rPr lang="en-GB" sz="1800" dirty="0" err="1"/>
              <a:t>Docker</a:t>
            </a:r>
            <a:r>
              <a:rPr lang="en-GB" sz="1800" dirty="0"/>
              <a:t> image</a:t>
            </a:r>
          </a:p>
          <a:p>
            <a:r>
              <a:rPr lang="en-GB" sz="1800" dirty="0"/>
              <a:t>                    '</a:t>
            </a:r>
            <a:r>
              <a:rPr lang="en-GB" sz="1800" dirty="0" err="1"/>
              <a:t>docker</a:t>
            </a:r>
            <a:r>
              <a:rPr lang="en-GB" sz="1800" dirty="0"/>
              <a:t> build -t </a:t>
            </a:r>
            <a:r>
              <a:rPr lang="en-GB" sz="1800" dirty="0" err="1"/>
              <a:t>myapp</a:t>
            </a:r>
            <a:r>
              <a:rPr lang="en-GB" sz="1800" dirty="0"/>
              <a:t> .'</a:t>
            </a:r>
          </a:p>
          <a:p>
            <a:r>
              <a:rPr lang="en-GB" sz="1800" dirty="0"/>
              <a:t>            }</a:t>
            </a:r>
          </a:p>
          <a:p>
            <a:r>
              <a:rPr lang="en-GB" sz="1800" dirty="0"/>
              <a:t>        }</a:t>
            </a:r>
            <a:endParaRPr lang="en-IN" sz="1800" dirty="0"/>
          </a:p>
        </p:txBody>
      </p:sp>
    </p:spTree>
    <p:extLst>
      <p:ext uri="{BB962C8B-B14F-4D97-AF65-F5344CB8AC3E}">
        <p14:creationId xmlns:p14="http://schemas.microsoft.com/office/powerpoint/2010/main" val="19446812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238126"/>
            <a:ext cx="6400800" cy="5610224"/>
          </a:xfrm>
        </p:spPr>
        <p:txBody>
          <a:bodyPr/>
          <a:lstStyle/>
          <a:p>
            <a:r>
              <a:rPr lang="en-IN" dirty="0"/>
              <a:t> </a:t>
            </a:r>
            <a:r>
              <a:rPr lang="en-IN" sz="1800" dirty="0"/>
              <a:t>stage('Test') {</a:t>
            </a:r>
          </a:p>
          <a:p>
            <a:r>
              <a:rPr lang="en-IN" sz="1800" dirty="0"/>
              <a:t>            steps {</a:t>
            </a:r>
          </a:p>
          <a:p>
            <a:r>
              <a:rPr lang="en-IN" sz="1800" dirty="0"/>
              <a:t>                // Run automated tests</a:t>
            </a:r>
          </a:p>
          <a:p>
            <a:r>
              <a:rPr lang="en-IN" sz="1800" dirty="0"/>
              <a:t>                   '</a:t>
            </a:r>
            <a:r>
              <a:rPr lang="en-IN" sz="1800" dirty="0" err="1"/>
              <a:t>docker</a:t>
            </a:r>
            <a:r>
              <a:rPr lang="en-IN" sz="1800" dirty="0"/>
              <a:t> run </a:t>
            </a:r>
            <a:r>
              <a:rPr lang="en-IN" sz="1800" dirty="0" err="1"/>
              <a:t>myapp</a:t>
            </a:r>
            <a:r>
              <a:rPr lang="en-IN" sz="1800" dirty="0"/>
              <a:t> </a:t>
            </a:r>
            <a:r>
              <a:rPr lang="en-IN" sz="1800" dirty="0" err="1"/>
              <a:t>npm</a:t>
            </a:r>
            <a:r>
              <a:rPr lang="en-IN" sz="1800" dirty="0"/>
              <a:t> test'</a:t>
            </a:r>
          </a:p>
          <a:p>
            <a:r>
              <a:rPr lang="en-IN" sz="1800" dirty="0"/>
              <a:t>            }</a:t>
            </a:r>
          </a:p>
          <a:p>
            <a:r>
              <a:rPr lang="en-IN" sz="1800" dirty="0"/>
              <a:t>        }</a:t>
            </a:r>
          </a:p>
          <a:p>
            <a:r>
              <a:rPr lang="en-IN" sz="1800" dirty="0"/>
              <a:t>        stage('Deploy') {</a:t>
            </a:r>
          </a:p>
          <a:p>
            <a:r>
              <a:rPr lang="en-IN" sz="1800" dirty="0"/>
              <a:t>            steps {</a:t>
            </a:r>
          </a:p>
          <a:p>
            <a:r>
              <a:rPr lang="en-IN" sz="1800" dirty="0"/>
              <a:t>                // Push the </a:t>
            </a:r>
            <a:r>
              <a:rPr lang="en-IN" sz="1800" dirty="0" err="1"/>
              <a:t>Docker</a:t>
            </a:r>
            <a:r>
              <a:rPr lang="en-IN" sz="1800" dirty="0"/>
              <a:t> image to the registry</a:t>
            </a:r>
          </a:p>
          <a:p>
            <a:r>
              <a:rPr lang="en-IN" sz="1800" dirty="0"/>
              <a:t>                    '</a:t>
            </a:r>
            <a:r>
              <a:rPr lang="en-IN" sz="1800" dirty="0" err="1"/>
              <a:t>docker</a:t>
            </a:r>
            <a:r>
              <a:rPr lang="en-IN" sz="1800" dirty="0"/>
              <a:t> push </a:t>
            </a:r>
            <a:r>
              <a:rPr lang="en-IN" sz="1800" dirty="0" err="1"/>
              <a:t>myapp:latest</a:t>
            </a:r>
            <a:r>
              <a:rPr lang="en-IN" sz="1800" dirty="0"/>
              <a:t>'</a:t>
            </a:r>
          </a:p>
          <a:p>
            <a:r>
              <a:rPr lang="en-IN" sz="1800" dirty="0"/>
              <a:t>            }</a:t>
            </a:r>
          </a:p>
          <a:p>
            <a:r>
              <a:rPr lang="en-IN" sz="1800" dirty="0"/>
              <a:t>        }</a:t>
            </a:r>
          </a:p>
          <a:p>
            <a:r>
              <a:rPr lang="en-IN" sz="1800" dirty="0"/>
              <a:t>    }</a:t>
            </a:r>
          </a:p>
          <a:p>
            <a:r>
              <a:rPr lang="en-IN" sz="1800" dirty="0"/>
              <a:t>}</a:t>
            </a:r>
          </a:p>
        </p:txBody>
      </p:sp>
    </p:spTree>
    <p:extLst>
      <p:ext uri="{BB962C8B-B14F-4D97-AF65-F5344CB8AC3E}">
        <p14:creationId xmlns:p14="http://schemas.microsoft.com/office/powerpoint/2010/main" val="41065227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95275"/>
            <a:ext cx="6400800" cy="600075"/>
          </a:xfrm>
        </p:spPr>
        <p:txBody>
          <a:bodyPr/>
          <a:lstStyle/>
          <a:p>
            <a:r>
              <a:rPr lang="en-IN" sz="3600" dirty="0"/>
              <a:t>6. Configure </a:t>
            </a:r>
            <a:r>
              <a:rPr lang="en-IN" sz="3600" dirty="0" err="1"/>
              <a:t>Docker</a:t>
            </a:r>
            <a:r>
              <a:rPr lang="en-IN" sz="3600" dirty="0"/>
              <a:t>:</a:t>
            </a:r>
          </a:p>
        </p:txBody>
      </p:sp>
      <p:sp>
        <p:nvSpPr>
          <p:cNvPr id="3" name="Content Placeholder 2"/>
          <p:cNvSpPr>
            <a:spLocks noGrp="1"/>
          </p:cNvSpPr>
          <p:nvPr>
            <p:ph sz="quarter" idx="14"/>
          </p:nvPr>
        </p:nvSpPr>
        <p:spPr>
          <a:xfrm>
            <a:off x="811185" y="981075"/>
            <a:ext cx="8218515" cy="5051261"/>
          </a:xfrm>
        </p:spPr>
        <p:txBody>
          <a:bodyPr/>
          <a:lstStyle/>
          <a:p>
            <a:r>
              <a:rPr lang="en-IN" dirty="0" err="1">
                <a:solidFill>
                  <a:srgbClr val="FF0000"/>
                </a:solidFill>
              </a:rPr>
              <a:t>Docker</a:t>
            </a:r>
            <a:r>
              <a:rPr lang="en-IN" dirty="0">
                <a:solidFill>
                  <a:srgbClr val="FF0000"/>
                </a:solidFill>
              </a:rPr>
              <a:t> </a:t>
            </a:r>
            <a:r>
              <a:rPr lang="en-IN" dirty="0"/>
              <a:t>:- </a:t>
            </a:r>
            <a:endParaRPr lang="en-IN" dirty="0" smtClean="0"/>
          </a:p>
          <a:p>
            <a:pPr algn="just"/>
            <a:r>
              <a:rPr lang="en-GB" dirty="0"/>
              <a:t>	</a:t>
            </a:r>
            <a:r>
              <a:rPr lang="en-GB" dirty="0" err="1"/>
              <a:t>Docker</a:t>
            </a:r>
            <a:r>
              <a:rPr lang="en-GB" dirty="0"/>
              <a:t> is a tool designed to make it easier to create, deploy, and run applications by using containers. Containers allow a developer to package up an application with all of the parts it needs, such as libraries and other dependencies, and ship it all out as one package. By doing so, thanks to the container, the developer can rest assured that the application will run on any other Linux machine regardless of any customized settings that machine might have that could differ from the machine used for writing and testing the code. In a way, </a:t>
            </a:r>
            <a:r>
              <a:rPr lang="en-GB" dirty="0" err="1"/>
              <a:t>Docker</a:t>
            </a:r>
            <a:r>
              <a:rPr lang="en-GB" dirty="0"/>
              <a:t> is a bit like a virtual machine</a:t>
            </a:r>
            <a:endParaRPr lang="en-IN" dirty="0"/>
          </a:p>
        </p:txBody>
      </p:sp>
      <p:sp>
        <p:nvSpPr>
          <p:cNvPr id="4" name="AutoShape 2" descr="What is Docker? | AW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4575" y="1695450"/>
            <a:ext cx="2257425"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9271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657225"/>
            <a:ext cx="10952190" cy="5772150"/>
          </a:xfrm>
        </p:spPr>
        <p:txBody>
          <a:bodyPr/>
          <a:lstStyle/>
          <a:p>
            <a:pPr marL="342900" indent="-342900">
              <a:buFont typeface="Arial" pitchFamily="34" charset="0"/>
              <a:buChar char="•"/>
            </a:pPr>
            <a:r>
              <a:rPr lang="en-GB" dirty="0">
                <a:solidFill>
                  <a:schemeClr val="tx1"/>
                </a:solidFill>
              </a:rPr>
              <a:t>But unlike a virtual machine, rather than creating a whole virtual operating </a:t>
            </a:r>
            <a:r>
              <a:rPr lang="en-GB" dirty="0" smtClean="0">
                <a:solidFill>
                  <a:schemeClr val="tx1"/>
                </a:solidFill>
              </a:rPr>
              <a:t>system</a:t>
            </a:r>
            <a:r>
              <a:rPr lang="en-GB" dirty="0">
                <a:solidFill>
                  <a:schemeClr val="tx1"/>
                </a:solidFill>
              </a:rPr>
              <a:t>.</a:t>
            </a:r>
            <a:endParaRPr lang="en-GB" dirty="0" smtClean="0">
              <a:solidFill>
                <a:schemeClr val="tx1"/>
              </a:solidFill>
            </a:endParaRPr>
          </a:p>
          <a:p>
            <a:pPr marL="342900" indent="-342900">
              <a:buFont typeface="Arial" pitchFamily="34" charset="0"/>
              <a:buChar char="•"/>
            </a:pPr>
            <a:endParaRPr lang="en-GB" dirty="0" smtClean="0">
              <a:solidFill>
                <a:schemeClr val="tx1"/>
              </a:solidFill>
            </a:endParaRPr>
          </a:p>
          <a:p>
            <a:pPr marL="342900" indent="-342900">
              <a:buFont typeface="Arial" pitchFamily="34" charset="0"/>
              <a:buChar char="•"/>
            </a:pPr>
            <a:r>
              <a:rPr lang="en-GB" dirty="0" err="1" smtClean="0">
                <a:solidFill>
                  <a:schemeClr val="tx1"/>
                </a:solidFill>
              </a:rPr>
              <a:t>Docker</a:t>
            </a:r>
            <a:r>
              <a:rPr lang="en-GB" dirty="0" smtClean="0">
                <a:solidFill>
                  <a:schemeClr val="tx1"/>
                </a:solidFill>
              </a:rPr>
              <a:t> </a:t>
            </a:r>
            <a:r>
              <a:rPr lang="en-GB" dirty="0">
                <a:solidFill>
                  <a:schemeClr val="tx1"/>
                </a:solidFill>
              </a:rPr>
              <a:t>allows applications to use the same Linux kernel as the system that they're running on and only requires applications be shipped with things not already running on the host computer. </a:t>
            </a:r>
            <a:endParaRPr lang="en-GB" dirty="0" smtClean="0">
              <a:solidFill>
                <a:schemeClr val="tx1"/>
              </a:solidFill>
            </a:endParaRPr>
          </a:p>
          <a:p>
            <a:pPr marL="342900" indent="-342900">
              <a:buFont typeface="Arial" pitchFamily="34" charset="0"/>
              <a:buChar char="•"/>
            </a:pPr>
            <a:endParaRPr lang="en-GB" dirty="0" smtClean="0">
              <a:solidFill>
                <a:schemeClr val="tx1"/>
              </a:solidFill>
            </a:endParaRPr>
          </a:p>
          <a:p>
            <a:pPr marL="342900" indent="-342900">
              <a:buFont typeface="Arial" pitchFamily="34" charset="0"/>
              <a:buChar char="•"/>
            </a:pPr>
            <a:r>
              <a:rPr lang="en-GB" dirty="0" smtClean="0">
                <a:solidFill>
                  <a:schemeClr val="tx1"/>
                </a:solidFill>
              </a:rPr>
              <a:t>This </a:t>
            </a:r>
            <a:r>
              <a:rPr lang="en-GB" dirty="0">
                <a:solidFill>
                  <a:schemeClr val="tx1"/>
                </a:solidFill>
              </a:rPr>
              <a:t>gives a significant performance boost and reduces the size of the application. </a:t>
            </a:r>
            <a:endParaRPr lang="en-GB" dirty="0" smtClean="0">
              <a:solidFill>
                <a:schemeClr val="tx1"/>
              </a:solidFill>
            </a:endParaRPr>
          </a:p>
          <a:p>
            <a:endParaRPr lang="en-GB" dirty="0">
              <a:solidFill>
                <a:schemeClr val="tx1"/>
              </a:solidFill>
            </a:endParaRPr>
          </a:p>
          <a:p>
            <a:pPr marL="342900" indent="-342900">
              <a:buFont typeface="Arial" pitchFamily="34" charset="0"/>
              <a:buChar char="•"/>
            </a:pPr>
            <a:r>
              <a:rPr lang="en-GB" dirty="0">
                <a:solidFill>
                  <a:schemeClr val="tx1"/>
                </a:solidFill>
              </a:rPr>
              <a:t>And importantly, </a:t>
            </a:r>
            <a:r>
              <a:rPr lang="en-GB" dirty="0" err="1">
                <a:solidFill>
                  <a:schemeClr val="tx1"/>
                </a:solidFill>
              </a:rPr>
              <a:t>Docker</a:t>
            </a:r>
            <a:r>
              <a:rPr lang="en-GB" dirty="0">
                <a:solidFill>
                  <a:schemeClr val="tx1"/>
                </a:solidFill>
              </a:rPr>
              <a:t> is open source. </a:t>
            </a:r>
            <a:endParaRPr lang="en-GB" dirty="0" smtClean="0">
              <a:solidFill>
                <a:schemeClr val="tx1"/>
              </a:solidFill>
            </a:endParaRPr>
          </a:p>
          <a:p>
            <a:pPr marL="342900" indent="-342900">
              <a:buFont typeface="Arial" pitchFamily="34" charset="0"/>
              <a:buChar char="•"/>
            </a:pPr>
            <a:endParaRPr lang="en-GB" dirty="0" smtClean="0">
              <a:solidFill>
                <a:schemeClr val="tx1"/>
              </a:solidFill>
            </a:endParaRPr>
          </a:p>
          <a:p>
            <a:pPr marL="342900" indent="-342900">
              <a:buFont typeface="Arial" pitchFamily="34" charset="0"/>
              <a:buChar char="•"/>
            </a:pPr>
            <a:r>
              <a:rPr lang="en-GB" dirty="0" smtClean="0">
                <a:solidFill>
                  <a:schemeClr val="tx1"/>
                </a:solidFill>
              </a:rPr>
              <a:t>This </a:t>
            </a:r>
            <a:r>
              <a:rPr lang="en-GB" dirty="0">
                <a:solidFill>
                  <a:schemeClr val="tx1"/>
                </a:solidFill>
              </a:rPr>
              <a:t>means that anyone can contribute to </a:t>
            </a:r>
            <a:r>
              <a:rPr lang="en-GB" dirty="0" err="1">
                <a:solidFill>
                  <a:schemeClr val="tx1"/>
                </a:solidFill>
              </a:rPr>
              <a:t>Docker</a:t>
            </a:r>
            <a:r>
              <a:rPr lang="en-GB" dirty="0">
                <a:solidFill>
                  <a:schemeClr val="tx1"/>
                </a:solidFill>
              </a:rPr>
              <a:t> and extend it to meet their own needs if they need additional features that aren't available out of the box</a:t>
            </a:r>
            <a:r>
              <a:rPr lang="en-GB" dirty="0"/>
              <a:t>.</a:t>
            </a:r>
            <a:endParaRPr lang="en-IN" dirty="0">
              <a:solidFill>
                <a:schemeClr val="tx1"/>
              </a:solidFill>
            </a:endParaRPr>
          </a:p>
        </p:txBody>
      </p:sp>
    </p:spTree>
    <p:extLst>
      <p:ext uri="{BB962C8B-B14F-4D97-AF65-F5344CB8AC3E}">
        <p14:creationId xmlns:p14="http://schemas.microsoft.com/office/powerpoint/2010/main" val="13225566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133350"/>
            <a:ext cx="10390215" cy="790575"/>
          </a:xfrm>
        </p:spPr>
        <p:txBody>
          <a:bodyPr/>
          <a:lstStyle/>
          <a:p>
            <a:r>
              <a:rPr lang="en-IN" sz="3600" dirty="0">
                <a:solidFill>
                  <a:srgbClr val="002060"/>
                </a:solidFill>
              </a:rPr>
              <a:t>DOCKER INSTALLATION</a:t>
            </a:r>
            <a:br>
              <a:rPr lang="en-IN" sz="3600" dirty="0">
                <a:solidFill>
                  <a:srgbClr val="002060"/>
                </a:solidFill>
              </a:rPr>
            </a:br>
            <a:endParaRPr lang="en-IN" sz="3600" dirty="0"/>
          </a:p>
        </p:txBody>
      </p:sp>
      <p:sp>
        <p:nvSpPr>
          <p:cNvPr id="3" name="Content Placeholder 2"/>
          <p:cNvSpPr>
            <a:spLocks noGrp="1"/>
          </p:cNvSpPr>
          <p:nvPr>
            <p:ph sz="quarter" idx="14"/>
          </p:nvPr>
        </p:nvSpPr>
        <p:spPr>
          <a:xfrm>
            <a:off x="811184" y="790575"/>
            <a:ext cx="9113865" cy="5241761"/>
          </a:xfrm>
        </p:spPr>
        <p:txBody>
          <a:bodyPr/>
          <a:lstStyle/>
          <a:p>
            <a:r>
              <a:rPr lang="en-IN" dirty="0"/>
              <a:t>$ </a:t>
            </a:r>
            <a:r>
              <a:rPr lang="en-IN" dirty="0" err="1"/>
              <a:t>sudo</a:t>
            </a:r>
            <a:r>
              <a:rPr lang="en-IN" dirty="0"/>
              <a:t> apt update </a:t>
            </a:r>
            <a:r>
              <a:rPr lang="en-IN" dirty="0" smtClean="0"/>
              <a:t>–y</a:t>
            </a:r>
          </a:p>
          <a:p>
            <a:endParaRPr lang="en-IN" dirty="0"/>
          </a:p>
          <a:p>
            <a:r>
              <a:rPr lang="en-IN" dirty="0"/>
              <a:t>$ </a:t>
            </a:r>
            <a:r>
              <a:rPr lang="en-IN" dirty="0" err="1"/>
              <a:t>sudo</a:t>
            </a:r>
            <a:r>
              <a:rPr lang="en-IN" dirty="0"/>
              <a:t> apt install apt-transport-https </a:t>
            </a:r>
            <a:r>
              <a:rPr lang="en-IN" dirty="0" err="1"/>
              <a:t>ca</a:t>
            </a:r>
            <a:r>
              <a:rPr lang="en-IN" dirty="0"/>
              <a:t>-certificates curl software-properties-common </a:t>
            </a:r>
            <a:r>
              <a:rPr lang="en-IN" dirty="0" smtClean="0"/>
              <a:t>–y</a:t>
            </a:r>
          </a:p>
          <a:p>
            <a:endParaRPr lang="en-IN" dirty="0"/>
          </a:p>
          <a:p>
            <a:r>
              <a:rPr lang="en-IN" dirty="0"/>
              <a:t>$ curl -</a:t>
            </a:r>
            <a:r>
              <a:rPr lang="en-IN" dirty="0" err="1"/>
              <a:t>fsSL</a:t>
            </a:r>
            <a:r>
              <a:rPr lang="en-IN" dirty="0"/>
              <a:t> https://download.docker.com/linux/ubuntu/gpg | </a:t>
            </a:r>
            <a:r>
              <a:rPr lang="en-IN" dirty="0" err="1"/>
              <a:t>sudo</a:t>
            </a:r>
            <a:r>
              <a:rPr lang="en-IN" dirty="0"/>
              <a:t> apt-key add </a:t>
            </a:r>
            <a:r>
              <a:rPr lang="en-IN" dirty="0" smtClean="0"/>
              <a:t>–</a:t>
            </a:r>
          </a:p>
          <a:p>
            <a:endParaRPr lang="en-IN" dirty="0"/>
          </a:p>
          <a:p>
            <a:r>
              <a:rPr lang="en-IN" dirty="0"/>
              <a:t>$ </a:t>
            </a:r>
            <a:r>
              <a:rPr lang="en-IN" dirty="0" err="1"/>
              <a:t>sudo</a:t>
            </a:r>
            <a:r>
              <a:rPr lang="en-IN" dirty="0"/>
              <a:t> add-apt-repository "deb [arch=amd64] https://download.docker.com/linux/ubuntu bionic stable" -</a:t>
            </a:r>
            <a:r>
              <a:rPr lang="en-IN" dirty="0" smtClean="0"/>
              <a:t>y</a:t>
            </a:r>
          </a:p>
          <a:p>
            <a:endParaRPr lang="en-IN" dirty="0"/>
          </a:p>
          <a:p>
            <a:r>
              <a:rPr lang="en-IN" dirty="0"/>
              <a:t>$ apt-cache policy </a:t>
            </a:r>
            <a:r>
              <a:rPr lang="en-IN" dirty="0" err="1"/>
              <a:t>docker-ce</a:t>
            </a:r>
            <a:r>
              <a:rPr lang="en-IN" dirty="0"/>
              <a:t> -y</a:t>
            </a:r>
            <a:endParaRPr lang="en-IN" dirty="0"/>
          </a:p>
        </p:txBody>
      </p:sp>
    </p:spTree>
    <p:extLst>
      <p:ext uri="{BB962C8B-B14F-4D97-AF65-F5344CB8AC3E}">
        <p14:creationId xmlns:p14="http://schemas.microsoft.com/office/powerpoint/2010/main" val="196139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923925"/>
            <a:ext cx="6400800" cy="5108411"/>
          </a:xfrm>
        </p:spPr>
        <p:txBody>
          <a:bodyPr/>
          <a:lstStyle/>
          <a:p>
            <a:r>
              <a:rPr lang="en-IN" dirty="0"/>
              <a:t>$ </a:t>
            </a:r>
            <a:r>
              <a:rPr lang="en-IN" dirty="0" err="1"/>
              <a:t>sudo</a:t>
            </a:r>
            <a:r>
              <a:rPr lang="en-IN" dirty="0"/>
              <a:t> apt install </a:t>
            </a:r>
            <a:r>
              <a:rPr lang="en-IN" dirty="0" err="1"/>
              <a:t>docker-ce</a:t>
            </a:r>
            <a:r>
              <a:rPr lang="en-IN" dirty="0"/>
              <a:t> -y</a:t>
            </a:r>
          </a:p>
          <a:p>
            <a:endParaRPr lang="en-IN" dirty="0"/>
          </a:p>
          <a:p>
            <a:r>
              <a:rPr lang="en-IN" dirty="0"/>
              <a:t>$ </a:t>
            </a:r>
            <a:r>
              <a:rPr lang="en-IN" dirty="0" err="1"/>
              <a:t>sudo</a:t>
            </a:r>
            <a:r>
              <a:rPr lang="en-IN" dirty="0"/>
              <a:t> </a:t>
            </a:r>
            <a:r>
              <a:rPr lang="en-IN" dirty="0" err="1"/>
              <a:t>systemctl</a:t>
            </a:r>
            <a:r>
              <a:rPr lang="en-IN" dirty="0"/>
              <a:t> status </a:t>
            </a:r>
            <a:r>
              <a:rPr lang="en-IN" dirty="0" err="1"/>
              <a:t>docker</a:t>
            </a:r>
            <a:r>
              <a:rPr lang="en-IN" dirty="0"/>
              <a:t> | </a:t>
            </a:r>
            <a:r>
              <a:rPr lang="en-IN" dirty="0" err="1"/>
              <a:t>systemctl</a:t>
            </a:r>
            <a:r>
              <a:rPr lang="en-IN" dirty="0"/>
              <a:t> start </a:t>
            </a:r>
            <a:r>
              <a:rPr lang="en-IN" dirty="0" err="1"/>
              <a:t>docker</a:t>
            </a:r>
            <a:endParaRPr lang="en-IN" dirty="0"/>
          </a:p>
          <a:p>
            <a:endParaRPr lang="en-IN" dirty="0"/>
          </a:p>
          <a:p>
            <a:r>
              <a:rPr lang="en-IN" dirty="0"/>
              <a:t>$ </a:t>
            </a:r>
            <a:r>
              <a:rPr lang="en-IN" dirty="0" err="1"/>
              <a:t>sudo</a:t>
            </a:r>
            <a:r>
              <a:rPr lang="en-IN" dirty="0"/>
              <a:t> </a:t>
            </a:r>
            <a:r>
              <a:rPr lang="en-IN" dirty="0" err="1"/>
              <a:t>chmod</a:t>
            </a:r>
            <a:r>
              <a:rPr lang="en-IN" dirty="0"/>
              <a:t> 777 /</a:t>
            </a:r>
            <a:r>
              <a:rPr lang="en-IN" dirty="0" err="1"/>
              <a:t>var</a:t>
            </a:r>
            <a:r>
              <a:rPr lang="en-IN" dirty="0"/>
              <a:t>/run/</a:t>
            </a:r>
            <a:r>
              <a:rPr lang="en-IN" dirty="0" err="1"/>
              <a:t>docker.sock</a:t>
            </a:r>
            <a:endParaRPr lang="en-IN" dirty="0"/>
          </a:p>
          <a:p>
            <a:endParaRPr lang="en-IN" dirty="0"/>
          </a:p>
          <a:p>
            <a:r>
              <a:rPr lang="en-IN" dirty="0"/>
              <a:t>$ which </a:t>
            </a:r>
            <a:r>
              <a:rPr lang="en-IN" dirty="0" err="1"/>
              <a:t>docker</a:t>
            </a:r>
            <a:endParaRPr lang="en-IN" dirty="0"/>
          </a:p>
          <a:p>
            <a:endParaRPr lang="en-IN" dirty="0"/>
          </a:p>
          <a:p>
            <a:r>
              <a:rPr lang="en-IN" dirty="0"/>
              <a:t>$ </a:t>
            </a:r>
            <a:r>
              <a:rPr lang="en-IN" dirty="0" err="1"/>
              <a:t>docker</a:t>
            </a:r>
            <a:r>
              <a:rPr lang="en-IN" dirty="0"/>
              <a:t> info</a:t>
            </a:r>
          </a:p>
        </p:txBody>
      </p:sp>
    </p:spTree>
    <p:extLst>
      <p:ext uri="{BB962C8B-B14F-4D97-AF65-F5344CB8AC3E}">
        <p14:creationId xmlns:p14="http://schemas.microsoft.com/office/powerpoint/2010/main" val="599609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3462D7-27D2-94DC-1264-B79226686001}"/>
              </a:ext>
            </a:extLst>
          </p:cNvPr>
          <p:cNvSpPr>
            <a:spLocks noGrp="1"/>
          </p:cNvSpPr>
          <p:nvPr>
            <p:ph type="title"/>
          </p:nvPr>
        </p:nvSpPr>
        <p:spPr>
          <a:xfrm>
            <a:off x="813816" y="95250"/>
            <a:ext cx="10571734" cy="647700"/>
          </a:xfrm>
        </p:spPr>
        <p:txBody>
          <a:bodyPr/>
          <a:lstStyle/>
          <a:p>
            <a:pPr algn="ctr"/>
            <a:r>
              <a:rPr lang="en-US" sz="3600" dirty="0">
                <a:solidFill>
                  <a:srgbClr val="92D050"/>
                </a:solidFill>
              </a:rPr>
              <a:t>S</a:t>
            </a:r>
            <a:r>
              <a:rPr lang="en-US" sz="3600" dirty="0" smtClean="0">
                <a:solidFill>
                  <a:srgbClr val="92D050"/>
                </a:solidFill>
              </a:rPr>
              <a:t>ecurity </a:t>
            </a:r>
            <a:r>
              <a:rPr lang="en-US" sz="3600" dirty="0">
                <a:solidFill>
                  <a:srgbClr val="92D050"/>
                </a:solidFill>
              </a:rPr>
              <a:t>group</a:t>
            </a:r>
          </a:p>
        </p:txBody>
      </p:sp>
      <p:pic>
        <p:nvPicPr>
          <p:cNvPr id="7170" name="Picture 2"/>
          <p:cNvPicPr>
            <a:picLocks noGrp="1" noChangeAspect="1" noChangeArrowheads="1"/>
          </p:cNvPicPr>
          <p:nvPr>
            <p:ph sz="quarter" idx="27"/>
          </p:nvPr>
        </p:nvPicPr>
        <p:blipFill>
          <a:blip r:embed="rId3">
            <a:extLst>
              <a:ext uri="{28A0092B-C50C-407E-A947-70E740481C1C}">
                <a14:useLocalDpi xmlns:a14="http://schemas.microsoft.com/office/drawing/2010/main" val="0"/>
              </a:ext>
            </a:extLst>
          </a:blip>
          <a:srcRect/>
          <a:stretch>
            <a:fillRect/>
          </a:stretch>
        </p:blipFill>
        <p:spPr bwMode="auto">
          <a:xfrm>
            <a:off x="2805928" y="733426"/>
            <a:ext cx="9386072"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02549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200026"/>
            <a:ext cx="7077075" cy="495300"/>
          </a:xfrm>
        </p:spPr>
        <p:txBody>
          <a:bodyPr/>
          <a:lstStyle/>
          <a:p>
            <a:r>
              <a:rPr lang="en-GB" sz="3600" dirty="0" err="1" smtClean="0"/>
              <a:t>Sudo</a:t>
            </a:r>
            <a:r>
              <a:rPr lang="en-GB" sz="3600" dirty="0" smtClean="0"/>
              <a:t> apt update -y</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81139" y="803275"/>
            <a:ext cx="10244982" cy="5760000"/>
          </a:xfrm>
        </p:spPr>
      </p:pic>
    </p:spTree>
    <p:extLst>
      <p:ext uri="{BB962C8B-B14F-4D97-AF65-F5344CB8AC3E}">
        <p14:creationId xmlns:p14="http://schemas.microsoft.com/office/powerpoint/2010/main" val="7866285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14301"/>
            <a:ext cx="12001500" cy="990599"/>
          </a:xfrm>
        </p:spPr>
        <p:txBody>
          <a:bodyPr/>
          <a:lstStyle/>
          <a:p>
            <a:r>
              <a:rPr lang="en-IN" sz="3600" dirty="0" smtClean="0"/>
              <a:t>apt </a:t>
            </a:r>
            <a:r>
              <a:rPr lang="en-IN" sz="3600" dirty="0"/>
              <a:t>install apt-transport-https </a:t>
            </a:r>
            <a:r>
              <a:rPr lang="en-IN" sz="3600" dirty="0" err="1"/>
              <a:t>ca</a:t>
            </a:r>
            <a:r>
              <a:rPr lang="en-IN" sz="3600" dirty="0"/>
              <a:t>-certificates curl software-properties-common -y</a:t>
            </a:r>
            <a:br>
              <a:rPr lang="en-IN"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28729" y="1155700"/>
            <a:ext cx="11525602" cy="6480000"/>
          </a:xfrm>
        </p:spPr>
      </p:pic>
    </p:spTree>
    <p:extLst>
      <p:ext uri="{BB962C8B-B14F-4D97-AF65-F5344CB8AC3E}">
        <p14:creationId xmlns:p14="http://schemas.microsoft.com/office/powerpoint/2010/main" val="3146683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6676"/>
            <a:ext cx="11172825" cy="1371600"/>
          </a:xfrm>
        </p:spPr>
        <p:txBody>
          <a:bodyPr/>
          <a:lstStyle/>
          <a:p>
            <a:r>
              <a:rPr lang="en-IN" sz="3600" dirty="0"/>
              <a:t>curl -</a:t>
            </a:r>
            <a:r>
              <a:rPr lang="en-IN" sz="3600" dirty="0" err="1"/>
              <a:t>fsSL</a:t>
            </a:r>
            <a:r>
              <a:rPr lang="en-IN" sz="3600" dirty="0"/>
              <a:t> https://download.docker.com/linux/ubuntu/gpg | </a:t>
            </a:r>
            <a:r>
              <a:rPr lang="en-IN" sz="3600" dirty="0" err="1"/>
              <a:t>sudo</a:t>
            </a:r>
            <a:r>
              <a:rPr lang="en-IN" sz="3600" dirty="0"/>
              <a:t> apt-key add -</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71588" y="1533525"/>
            <a:ext cx="10346364" cy="5760000"/>
          </a:xfrm>
        </p:spPr>
      </p:pic>
      <p:cxnSp>
        <p:nvCxnSpPr>
          <p:cNvPr id="6" name="Straight Arrow Connector 5"/>
          <p:cNvCxnSpPr/>
          <p:nvPr/>
        </p:nvCxnSpPr>
        <p:spPr>
          <a:xfrm flipH="1" flipV="1">
            <a:off x="2895600" y="6591302"/>
            <a:ext cx="161925" cy="4857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9868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25" y="0"/>
            <a:ext cx="11658599" cy="1800225"/>
          </a:xfrm>
        </p:spPr>
        <p:txBody>
          <a:bodyPr/>
          <a:lstStyle/>
          <a:p>
            <a:r>
              <a:rPr lang="en-GB" sz="3600" dirty="0" err="1"/>
              <a:t>sudo</a:t>
            </a:r>
            <a:r>
              <a:rPr lang="en-GB" sz="3600" dirty="0"/>
              <a:t> add-apt-repository "deb [arch=amd64] https://download.docker.com/linux/ubuntu bionic stable" -y</a:t>
            </a:r>
            <a:br>
              <a:rPr lang="en-GB"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82558" y="1507416"/>
            <a:ext cx="10244986" cy="5760000"/>
          </a:xfrm>
        </p:spPr>
      </p:pic>
    </p:spTree>
    <p:extLst>
      <p:ext uri="{BB962C8B-B14F-4D97-AF65-F5344CB8AC3E}">
        <p14:creationId xmlns:p14="http://schemas.microsoft.com/office/powerpoint/2010/main" val="10291186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247651"/>
            <a:ext cx="10561665" cy="600074"/>
          </a:xfrm>
        </p:spPr>
        <p:txBody>
          <a:bodyPr/>
          <a:lstStyle/>
          <a:p>
            <a:r>
              <a:rPr lang="en-IN" sz="3600" dirty="0" err="1"/>
              <a:t>s</a:t>
            </a:r>
            <a:r>
              <a:rPr lang="en-IN" sz="3600" dirty="0" err="1" smtClean="0"/>
              <a:t>udo</a:t>
            </a:r>
            <a:r>
              <a:rPr lang="en-IN" sz="3600" dirty="0" smtClean="0"/>
              <a:t> apt-cache </a:t>
            </a:r>
            <a:r>
              <a:rPr lang="en-IN" sz="3600" dirty="0"/>
              <a:t>policy </a:t>
            </a:r>
            <a:r>
              <a:rPr lang="en-IN" sz="3600" dirty="0" err="1"/>
              <a:t>docker-ce</a:t>
            </a:r>
            <a:r>
              <a:rPr lang="en-IN" sz="3600" dirty="0"/>
              <a:t> -y</a:t>
            </a:r>
            <a:br>
              <a:rPr lang="en-IN"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54040" y="914400"/>
            <a:ext cx="9524289" cy="5760000"/>
          </a:xfrm>
        </p:spPr>
      </p:pic>
    </p:spTree>
    <p:extLst>
      <p:ext uri="{BB962C8B-B14F-4D97-AF65-F5344CB8AC3E}">
        <p14:creationId xmlns:p14="http://schemas.microsoft.com/office/powerpoint/2010/main" val="23868083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00026"/>
            <a:ext cx="9637740" cy="609600"/>
          </a:xfrm>
        </p:spPr>
        <p:txBody>
          <a:bodyPr/>
          <a:lstStyle/>
          <a:p>
            <a:r>
              <a:rPr lang="en-IN" sz="3600" dirty="0" err="1" smtClean="0"/>
              <a:t>sudo</a:t>
            </a:r>
            <a:r>
              <a:rPr lang="en-IN" sz="3600" dirty="0" smtClean="0"/>
              <a:t> </a:t>
            </a:r>
            <a:r>
              <a:rPr lang="en-IN" sz="3600" dirty="0"/>
              <a:t>apt install </a:t>
            </a:r>
            <a:r>
              <a:rPr lang="en-IN" sz="3600" dirty="0" err="1"/>
              <a:t>docker-ce</a:t>
            </a:r>
            <a:r>
              <a:rPr lang="en-IN" sz="3600" dirty="0"/>
              <a:t> -y</a:t>
            </a:r>
            <a:br>
              <a:rPr lang="en-IN"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92133" y="854954"/>
            <a:ext cx="10244986" cy="5760000"/>
          </a:xfrm>
        </p:spPr>
      </p:pic>
    </p:spTree>
    <p:extLst>
      <p:ext uri="{BB962C8B-B14F-4D97-AF65-F5344CB8AC3E}">
        <p14:creationId xmlns:p14="http://schemas.microsoft.com/office/powerpoint/2010/main" val="24036569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161926"/>
            <a:ext cx="9258299" cy="514350"/>
          </a:xfrm>
        </p:spPr>
        <p:txBody>
          <a:bodyPr/>
          <a:lstStyle/>
          <a:p>
            <a:r>
              <a:rPr lang="en-GB" sz="3600" dirty="0" err="1" smtClean="0"/>
              <a:t>Docker</a:t>
            </a:r>
            <a:r>
              <a:rPr lang="en-GB" sz="3600" dirty="0" smtClean="0"/>
              <a:t> status</a:t>
            </a: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38314" y="784225"/>
            <a:ext cx="10244982" cy="5760000"/>
          </a:xfrm>
        </p:spPr>
      </p:pic>
    </p:spTree>
    <p:extLst>
      <p:ext uri="{BB962C8B-B14F-4D97-AF65-F5344CB8AC3E}">
        <p14:creationId xmlns:p14="http://schemas.microsoft.com/office/powerpoint/2010/main" val="29708040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4" y="114301"/>
            <a:ext cx="10487025" cy="609599"/>
          </a:xfrm>
        </p:spPr>
        <p:txBody>
          <a:bodyPr/>
          <a:lstStyle/>
          <a:p>
            <a:r>
              <a:rPr lang="en-IN" sz="3600" dirty="0" err="1"/>
              <a:t>sudo</a:t>
            </a:r>
            <a:r>
              <a:rPr lang="en-IN" sz="3600" dirty="0"/>
              <a:t> </a:t>
            </a:r>
            <a:r>
              <a:rPr lang="en-IN" sz="3600" dirty="0" err="1"/>
              <a:t>chmod</a:t>
            </a:r>
            <a:r>
              <a:rPr lang="en-IN" sz="3600" dirty="0"/>
              <a:t> 777 /</a:t>
            </a:r>
            <a:r>
              <a:rPr lang="en-IN" sz="3600" dirty="0" err="1"/>
              <a:t>var</a:t>
            </a:r>
            <a:r>
              <a:rPr lang="en-IN" sz="3600" dirty="0"/>
              <a:t>/run/</a:t>
            </a:r>
            <a:r>
              <a:rPr lang="en-IN" sz="3600" dirty="0" err="1"/>
              <a:t>docker.sock</a:t>
            </a:r>
            <a:r>
              <a:rPr lang="en-IN" sz="3600" dirty="0"/>
              <a:t/>
            </a:r>
            <a:br>
              <a:rPr lang="en-IN" sz="3600" dirty="0"/>
            </a:br>
            <a:r>
              <a:rPr lang="en-IN" dirty="0"/>
              <a:t/>
            </a:r>
            <a:br>
              <a:rPr lang="en-IN" dirty="0"/>
            </a:br>
            <a:endParaRPr lang="en-IN"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66889" y="736600"/>
            <a:ext cx="10244982" cy="5760000"/>
          </a:xfrm>
        </p:spPr>
      </p:pic>
    </p:spTree>
    <p:extLst>
      <p:ext uri="{BB962C8B-B14F-4D97-AF65-F5344CB8AC3E}">
        <p14:creationId xmlns:p14="http://schemas.microsoft.com/office/powerpoint/2010/main" val="30881010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52426"/>
            <a:ext cx="9839325" cy="600074"/>
          </a:xfrm>
        </p:spPr>
        <p:txBody>
          <a:bodyPr/>
          <a:lstStyle/>
          <a:p>
            <a:r>
              <a:rPr lang="en-IN" sz="3600" dirty="0" smtClean="0"/>
              <a:t> </a:t>
            </a:r>
            <a:r>
              <a:rPr lang="en-IN" sz="3600" dirty="0"/>
              <a:t>which </a:t>
            </a:r>
            <a:r>
              <a:rPr lang="en-IN" sz="3600" dirty="0" err="1"/>
              <a:t>docker</a:t>
            </a:r>
            <a:r>
              <a:rPr lang="en-IN" sz="3600" dirty="0"/>
              <a:t/>
            </a:r>
            <a:br>
              <a:rPr lang="en-IN" sz="3600" dirty="0"/>
            </a:b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30208" y="1002750"/>
            <a:ext cx="10244986" cy="5760000"/>
          </a:xfrm>
        </p:spPr>
      </p:pic>
    </p:spTree>
    <p:extLst>
      <p:ext uri="{BB962C8B-B14F-4D97-AF65-F5344CB8AC3E}">
        <p14:creationId xmlns:p14="http://schemas.microsoft.com/office/powerpoint/2010/main" val="28990894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28601"/>
            <a:ext cx="8304240" cy="495300"/>
          </a:xfrm>
        </p:spPr>
        <p:txBody>
          <a:bodyPr/>
          <a:lstStyle/>
          <a:p>
            <a:r>
              <a:rPr lang="en-GB" sz="3600" dirty="0" err="1" smtClean="0"/>
              <a:t>docker</a:t>
            </a:r>
            <a:r>
              <a:rPr lang="en-GB" sz="3600" dirty="0" smtClean="0"/>
              <a:t> info</a:t>
            </a:r>
            <a:endParaRPr lang="en-IN" sz="3600" dirty="0"/>
          </a:p>
        </p:txBody>
      </p:sp>
      <p:pic>
        <p:nvPicPr>
          <p:cNvPr id="4"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752614" y="784225"/>
            <a:ext cx="10244982" cy="5760000"/>
          </a:xfrm>
        </p:spPr>
      </p:pic>
    </p:spTree>
    <p:extLst>
      <p:ext uri="{BB962C8B-B14F-4D97-AF65-F5344CB8AC3E}">
        <p14:creationId xmlns:p14="http://schemas.microsoft.com/office/powerpoint/2010/main" val="739614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21C18C4A-EC5D-2A92-B45E-8EDBE44F5B15}"/>
              </a:ext>
            </a:extLst>
          </p:cNvPr>
          <p:cNvSpPr>
            <a:spLocks noGrp="1"/>
          </p:cNvSpPr>
          <p:nvPr>
            <p:ph type="title"/>
          </p:nvPr>
        </p:nvSpPr>
        <p:spPr>
          <a:xfrm>
            <a:off x="811184" y="257175"/>
            <a:ext cx="6275416" cy="790575"/>
          </a:xfrm>
        </p:spPr>
        <p:txBody>
          <a:bodyPr/>
          <a:lstStyle/>
          <a:p>
            <a:r>
              <a:rPr lang="en-US" sz="3600" dirty="0">
                <a:solidFill>
                  <a:srgbClr val="002060"/>
                </a:solidFill>
              </a:rPr>
              <a:t>2. Setup Jenkins:</a:t>
            </a:r>
          </a:p>
        </p:txBody>
      </p:sp>
      <p:sp>
        <p:nvSpPr>
          <p:cNvPr id="4" name="Text Placeholder 3">
            <a:extLst>
              <a:ext uri="{FF2B5EF4-FFF2-40B4-BE49-F238E27FC236}">
                <a16:creationId xmlns="" xmlns:a16="http://schemas.microsoft.com/office/drawing/2014/main" id="{B7C4DB8A-F6D0-FE86-2F30-5BB5576A5934}"/>
              </a:ext>
            </a:extLst>
          </p:cNvPr>
          <p:cNvSpPr>
            <a:spLocks noGrp="1"/>
          </p:cNvSpPr>
          <p:nvPr>
            <p:ph sz="quarter" idx="18"/>
          </p:nvPr>
        </p:nvSpPr>
        <p:spPr>
          <a:xfrm>
            <a:off x="810330" y="1066800"/>
            <a:ext cx="6275387" cy="4976090"/>
          </a:xfrm>
        </p:spPr>
        <p:txBody>
          <a:bodyPr/>
          <a:lstStyle/>
          <a:p>
            <a:r>
              <a:rPr lang="en-GB" sz="2800" dirty="0">
                <a:solidFill>
                  <a:srgbClr val="FF0000"/>
                </a:solidFill>
              </a:rPr>
              <a:t>JENKINS:-</a:t>
            </a:r>
          </a:p>
          <a:p>
            <a:endParaRPr lang="en-GB" dirty="0"/>
          </a:p>
          <a:p>
            <a:r>
              <a:rPr lang="en-GB" dirty="0"/>
              <a:t>	Jenkins is a self-contained, open source automation server which can be used to automate all sorts of tasks related to building, testing, and delivering or deploying software.</a:t>
            </a:r>
          </a:p>
          <a:p>
            <a:endParaRPr lang="en-GB" dirty="0"/>
          </a:p>
          <a:p>
            <a:r>
              <a:rPr lang="en-GB" dirty="0"/>
              <a:t>Jenkins can be installed through native system packages, </a:t>
            </a:r>
            <a:r>
              <a:rPr lang="en-GB" dirty="0" err="1"/>
              <a:t>Docker</a:t>
            </a:r>
            <a:r>
              <a:rPr lang="en-GB" dirty="0"/>
              <a:t>, or even run standalone by any machine with a Java Runtime Environment (JRE) installed.</a:t>
            </a:r>
          </a:p>
        </p:txBody>
      </p:sp>
      <p:pic>
        <p:nvPicPr>
          <p:cNvPr id="2050" name="Picture 2"/>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l="10317" r="10317"/>
          <a:stretch>
            <a:fillRect/>
          </a:stretch>
        </p:blipFill>
        <p:spPr bwMode="auto">
          <a:xfrm>
            <a:off x="7918604" y="1802162"/>
            <a:ext cx="4126800" cy="412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89665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409575"/>
            <a:ext cx="6400800" cy="800100"/>
          </a:xfrm>
        </p:spPr>
        <p:txBody>
          <a:bodyPr/>
          <a:lstStyle/>
          <a:p>
            <a:r>
              <a:rPr lang="en-GB" sz="3600" dirty="0" smtClean="0"/>
              <a:t>Creating a </a:t>
            </a:r>
            <a:r>
              <a:rPr lang="en-GB" sz="3600" dirty="0" err="1" smtClean="0"/>
              <a:t>Docker</a:t>
            </a:r>
            <a:r>
              <a:rPr lang="en-GB" sz="3600" dirty="0" smtClean="0"/>
              <a:t> file</a:t>
            </a:r>
            <a:endParaRPr lang="en-IN" sz="3600" dirty="0"/>
          </a:p>
        </p:txBody>
      </p:sp>
      <p:sp>
        <p:nvSpPr>
          <p:cNvPr id="3" name="Content Placeholder 2"/>
          <p:cNvSpPr>
            <a:spLocks noGrp="1"/>
          </p:cNvSpPr>
          <p:nvPr>
            <p:ph sz="quarter" idx="14"/>
          </p:nvPr>
        </p:nvSpPr>
        <p:spPr>
          <a:xfrm>
            <a:off x="811185" y="1457325"/>
            <a:ext cx="6400800" cy="4575011"/>
          </a:xfrm>
        </p:spPr>
        <p:txBody>
          <a:bodyPr/>
          <a:lstStyle/>
          <a:p>
            <a:r>
              <a:rPr lang="en-IN" dirty="0"/>
              <a:t>Step 1 - Create a new directory </a:t>
            </a:r>
            <a:endParaRPr lang="en-IN" dirty="0" smtClean="0"/>
          </a:p>
          <a:p>
            <a:r>
              <a:rPr lang="en-IN" dirty="0">
                <a:solidFill>
                  <a:schemeClr val="tx1"/>
                </a:solidFill>
              </a:rPr>
              <a:t> </a:t>
            </a:r>
            <a:r>
              <a:rPr lang="en-IN" dirty="0" smtClean="0">
                <a:solidFill>
                  <a:schemeClr val="tx1"/>
                </a:solidFill>
              </a:rPr>
              <a:t>            </a:t>
            </a:r>
            <a:r>
              <a:rPr lang="en-IN" dirty="0" err="1" smtClean="0">
                <a:solidFill>
                  <a:schemeClr val="tx1"/>
                </a:solidFill>
              </a:rPr>
              <a:t>mkdir</a:t>
            </a:r>
            <a:r>
              <a:rPr lang="en-IN" dirty="0" smtClean="0">
                <a:solidFill>
                  <a:schemeClr val="tx1"/>
                </a:solidFill>
              </a:rPr>
              <a:t> </a:t>
            </a:r>
            <a:r>
              <a:rPr lang="en-IN" dirty="0" err="1">
                <a:solidFill>
                  <a:schemeClr val="tx1"/>
                </a:solidFill>
              </a:rPr>
              <a:t>myapp</a:t>
            </a:r>
            <a:endParaRPr lang="en-IN" dirty="0">
              <a:solidFill>
                <a:schemeClr val="tx1"/>
              </a:solidFill>
            </a:endParaRPr>
          </a:p>
          <a:p>
            <a:r>
              <a:rPr lang="en-IN" dirty="0"/>
              <a:t>       </a:t>
            </a:r>
            <a:r>
              <a:rPr lang="en-IN" dirty="0" smtClean="0"/>
              <a:t>      </a:t>
            </a:r>
            <a:r>
              <a:rPr lang="en-IN" dirty="0" smtClean="0">
                <a:solidFill>
                  <a:schemeClr val="tx1"/>
                </a:solidFill>
              </a:rPr>
              <a:t>cd </a:t>
            </a:r>
            <a:r>
              <a:rPr lang="en-IN" dirty="0" err="1">
                <a:solidFill>
                  <a:schemeClr val="tx1"/>
                </a:solidFill>
              </a:rPr>
              <a:t>myapp</a:t>
            </a:r>
            <a:r>
              <a:rPr lang="en-IN" dirty="0">
                <a:solidFill>
                  <a:schemeClr val="tx1"/>
                </a:solidFill>
              </a:rPr>
              <a:t>   </a:t>
            </a:r>
          </a:p>
          <a:p>
            <a:endParaRPr lang="en-IN" dirty="0"/>
          </a:p>
          <a:p>
            <a:r>
              <a:rPr lang="en-IN" dirty="0"/>
              <a:t>Step 2 - Create a file called "</a:t>
            </a:r>
            <a:r>
              <a:rPr lang="en-IN" dirty="0" smtClean="0">
                <a:solidFill>
                  <a:schemeClr val="tx1"/>
                </a:solidFill>
              </a:rPr>
              <a:t>index.html</a:t>
            </a:r>
            <a:r>
              <a:rPr lang="en-IN" dirty="0" smtClean="0"/>
              <a:t>”</a:t>
            </a:r>
            <a:endParaRPr lang="en-IN" dirty="0"/>
          </a:p>
          <a:p>
            <a:endParaRPr lang="en-IN" dirty="0"/>
          </a:p>
          <a:p>
            <a:r>
              <a:rPr lang="en-IN" dirty="0"/>
              <a:t>Step 3 - Create a file named </a:t>
            </a:r>
            <a:r>
              <a:rPr lang="en-IN" dirty="0" err="1"/>
              <a:t>Dockerfile</a:t>
            </a:r>
            <a:r>
              <a:rPr lang="en-IN" dirty="0"/>
              <a:t> </a:t>
            </a:r>
            <a:endParaRPr lang="en-IN" dirty="0" smtClean="0"/>
          </a:p>
          <a:p>
            <a:r>
              <a:rPr lang="en-IN" dirty="0">
                <a:solidFill>
                  <a:schemeClr val="tx1"/>
                </a:solidFill>
              </a:rPr>
              <a:t> </a:t>
            </a:r>
            <a:r>
              <a:rPr lang="en-IN" dirty="0" smtClean="0">
                <a:solidFill>
                  <a:schemeClr val="tx1"/>
                </a:solidFill>
              </a:rPr>
              <a:t>             </a:t>
            </a:r>
            <a:r>
              <a:rPr lang="en-IN" dirty="0">
                <a:solidFill>
                  <a:schemeClr val="tx1"/>
                </a:solidFill>
              </a:rPr>
              <a:t>touch </a:t>
            </a:r>
            <a:r>
              <a:rPr lang="en-IN" dirty="0" err="1">
                <a:solidFill>
                  <a:schemeClr val="tx1"/>
                </a:solidFill>
              </a:rPr>
              <a:t>Dockerfile</a:t>
            </a:r>
            <a:endParaRPr lang="en-IN" dirty="0">
              <a:solidFill>
                <a:schemeClr val="tx1"/>
              </a:solidFill>
            </a:endParaRPr>
          </a:p>
        </p:txBody>
      </p:sp>
    </p:spTree>
    <p:extLst>
      <p:ext uri="{BB962C8B-B14F-4D97-AF65-F5344CB8AC3E}">
        <p14:creationId xmlns:p14="http://schemas.microsoft.com/office/powerpoint/2010/main" val="25403319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754035" y="209550"/>
            <a:ext cx="6400800" cy="5822786"/>
          </a:xfrm>
        </p:spPr>
        <p:txBody>
          <a:bodyPr/>
          <a:lstStyle/>
          <a:p>
            <a:r>
              <a:rPr lang="en-GB" sz="2000" dirty="0"/>
              <a:t>Step 4 - Open the "</a:t>
            </a:r>
            <a:r>
              <a:rPr lang="en-GB" sz="2000" dirty="0" err="1"/>
              <a:t>Dockerfile</a:t>
            </a:r>
            <a:r>
              <a:rPr lang="en-GB" sz="2000" dirty="0"/>
              <a:t>" file in a text editor and add the following lines:</a:t>
            </a:r>
          </a:p>
          <a:p>
            <a:r>
              <a:rPr lang="en-GB" sz="2000" dirty="0" smtClean="0">
                <a:solidFill>
                  <a:schemeClr val="tx1"/>
                </a:solidFill>
              </a:rPr>
              <a:t>FROM </a:t>
            </a:r>
            <a:r>
              <a:rPr lang="en-GB" sz="2000" dirty="0" err="1">
                <a:solidFill>
                  <a:schemeClr val="tx1"/>
                </a:solidFill>
              </a:rPr>
              <a:t>nginx</a:t>
            </a:r>
            <a:endParaRPr lang="en-GB" sz="2000" dirty="0">
              <a:solidFill>
                <a:schemeClr val="tx1"/>
              </a:solidFill>
            </a:endParaRPr>
          </a:p>
          <a:p>
            <a:r>
              <a:rPr lang="en-GB" sz="2000" dirty="0">
                <a:solidFill>
                  <a:schemeClr val="tx1"/>
                </a:solidFill>
              </a:rPr>
              <a:t>COPY index.html /</a:t>
            </a:r>
            <a:r>
              <a:rPr lang="en-GB" sz="2000" dirty="0" err="1" smtClean="0">
                <a:solidFill>
                  <a:schemeClr val="tx1"/>
                </a:solidFill>
              </a:rPr>
              <a:t>usr</a:t>
            </a:r>
            <a:r>
              <a:rPr lang="en-GB" sz="2000" dirty="0" smtClean="0">
                <a:solidFill>
                  <a:schemeClr val="tx1"/>
                </a:solidFill>
              </a:rPr>
              <a:t>/share/</a:t>
            </a:r>
            <a:r>
              <a:rPr lang="en-GB" sz="2000" dirty="0" err="1" smtClean="0">
                <a:solidFill>
                  <a:schemeClr val="tx1"/>
                </a:solidFill>
              </a:rPr>
              <a:t>nginx</a:t>
            </a:r>
            <a:r>
              <a:rPr lang="en-GB" sz="2000" dirty="0" smtClean="0">
                <a:solidFill>
                  <a:schemeClr val="tx1"/>
                </a:solidFill>
              </a:rPr>
              <a:t>/html</a:t>
            </a:r>
          </a:p>
          <a:p>
            <a:endParaRPr lang="en-GB" sz="2000" dirty="0" smtClean="0"/>
          </a:p>
          <a:p>
            <a:pPr marL="342900" indent="-342900">
              <a:buFont typeface="Wingdings" pitchFamily="2" charset="2"/>
              <a:buChar char="Ø"/>
            </a:pPr>
            <a:r>
              <a:rPr lang="en-GB" sz="2000" dirty="0"/>
              <a:t>This </a:t>
            </a:r>
            <a:r>
              <a:rPr lang="en-GB" sz="2000" dirty="0" err="1"/>
              <a:t>Dockerfile</a:t>
            </a:r>
            <a:r>
              <a:rPr lang="en-GB" sz="2000" dirty="0"/>
              <a:t> defines a new </a:t>
            </a:r>
            <a:r>
              <a:rPr lang="en-GB" sz="2000" dirty="0" err="1"/>
              <a:t>Docker</a:t>
            </a:r>
            <a:r>
              <a:rPr lang="en-GB" sz="2000" dirty="0"/>
              <a:t> image that </a:t>
            </a:r>
          </a:p>
          <a:p>
            <a:r>
              <a:rPr lang="en-GB" sz="2000" dirty="0"/>
              <a:t>- uses the official </a:t>
            </a:r>
            <a:r>
              <a:rPr lang="en-GB" sz="2000" dirty="0" err="1"/>
              <a:t>nginx</a:t>
            </a:r>
            <a:r>
              <a:rPr lang="en-GB" sz="2000" dirty="0"/>
              <a:t> image as a base</a:t>
            </a:r>
          </a:p>
          <a:p>
            <a:r>
              <a:rPr lang="en-GB" sz="2000" dirty="0"/>
              <a:t>- then copy the index.html file to the appropriate location in the image</a:t>
            </a:r>
          </a:p>
          <a:p>
            <a:endParaRPr lang="en-GB" sz="2000" dirty="0"/>
          </a:p>
          <a:p>
            <a:pPr marL="342900" indent="-342900">
              <a:buFont typeface="Wingdings" pitchFamily="2" charset="2"/>
              <a:buChar char="Ø"/>
            </a:pPr>
            <a:r>
              <a:rPr lang="en-GB" sz="2000" dirty="0"/>
              <a:t>A </a:t>
            </a:r>
            <a:r>
              <a:rPr lang="en-GB" sz="2000" dirty="0" err="1"/>
              <a:t>Dockerfile</a:t>
            </a:r>
            <a:r>
              <a:rPr lang="en-GB" sz="2000" dirty="0"/>
              <a:t> is a text file with instructions to build a </a:t>
            </a:r>
            <a:r>
              <a:rPr lang="en-GB" sz="2000" dirty="0" err="1"/>
              <a:t>Docker</a:t>
            </a:r>
            <a:r>
              <a:rPr lang="en-GB" sz="2000" dirty="0"/>
              <a:t> Image</a:t>
            </a:r>
          </a:p>
          <a:p>
            <a:r>
              <a:rPr lang="en-GB" sz="2000" dirty="0"/>
              <a:t>When we run a </a:t>
            </a:r>
            <a:r>
              <a:rPr lang="en-GB" sz="2000" dirty="0" err="1"/>
              <a:t>Dockerfile</a:t>
            </a:r>
            <a:r>
              <a:rPr lang="en-GB" sz="2000" dirty="0"/>
              <a:t>, </a:t>
            </a:r>
            <a:r>
              <a:rPr lang="en-GB" sz="2000" dirty="0" err="1"/>
              <a:t>Docker</a:t>
            </a:r>
            <a:r>
              <a:rPr lang="en-GB" sz="2000" dirty="0"/>
              <a:t> image is created</a:t>
            </a:r>
          </a:p>
          <a:p>
            <a:r>
              <a:rPr lang="en-GB" sz="2000" dirty="0"/>
              <a:t>When we run the </a:t>
            </a:r>
            <a:r>
              <a:rPr lang="en-GB" sz="2000" dirty="0" err="1"/>
              <a:t>docker</a:t>
            </a:r>
            <a:r>
              <a:rPr lang="en-GB" sz="2000" dirty="0"/>
              <a:t> image, containers are created</a:t>
            </a:r>
          </a:p>
          <a:p>
            <a:endParaRPr lang="en-IN" dirty="0"/>
          </a:p>
        </p:txBody>
      </p:sp>
    </p:spTree>
    <p:extLst>
      <p:ext uri="{BB962C8B-B14F-4D97-AF65-F5344CB8AC3E}">
        <p14:creationId xmlns:p14="http://schemas.microsoft.com/office/powerpoint/2010/main" val="28307421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95275"/>
            <a:ext cx="6646890" cy="466725"/>
          </a:xfrm>
        </p:spPr>
        <p:txBody>
          <a:bodyPr/>
          <a:lstStyle/>
          <a:p>
            <a:r>
              <a:rPr lang="en-IN" dirty="0" err="1"/>
              <a:t>Dockerfile</a:t>
            </a:r>
            <a:endParaRPr lang="en-IN"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19289" y="841375"/>
            <a:ext cx="10309013" cy="5796000"/>
          </a:xfrm>
        </p:spPr>
      </p:pic>
    </p:spTree>
    <p:extLst>
      <p:ext uri="{BB962C8B-B14F-4D97-AF65-F5344CB8AC3E}">
        <p14:creationId xmlns:p14="http://schemas.microsoft.com/office/powerpoint/2010/main" val="3787884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811185" y="247651"/>
            <a:ext cx="6400800" cy="5784686"/>
          </a:xfrm>
        </p:spPr>
        <p:txBody>
          <a:bodyPr/>
          <a:lstStyle/>
          <a:p>
            <a:r>
              <a:rPr lang="en-GB" dirty="0"/>
              <a:t>Step 5 - Start </a:t>
            </a:r>
            <a:r>
              <a:rPr lang="en-GB" dirty="0" err="1"/>
              <a:t>docker</a:t>
            </a:r>
            <a:r>
              <a:rPr lang="en-GB" dirty="0"/>
              <a:t> &amp; Build </a:t>
            </a:r>
            <a:r>
              <a:rPr lang="en-GB" dirty="0" err="1"/>
              <a:t>docker</a:t>
            </a:r>
            <a:r>
              <a:rPr lang="en-GB" dirty="0"/>
              <a:t> image from </a:t>
            </a:r>
            <a:r>
              <a:rPr lang="en-GB" dirty="0" err="1"/>
              <a:t>dockerfile</a:t>
            </a:r>
            <a:r>
              <a:rPr lang="en-GB" dirty="0"/>
              <a:t> </a:t>
            </a:r>
          </a:p>
          <a:p>
            <a:r>
              <a:rPr lang="en-GB" dirty="0" err="1">
                <a:solidFill>
                  <a:schemeClr val="tx1"/>
                </a:solidFill>
              </a:rPr>
              <a:t>docker</a:t>
            </a:r>
            <a:r>
              <a:rPr lang="en-GB" dirty="0">
                <a:solidFill>
                  <a:schemeClr val="tx1"/>
                </a:solidFill>
              </a:rPr>
              <a:t> build -t </a:t>
            </a:r>
            <a:r>
              <a:rPr lang="en-GB" dirty="0" err="1">
                <a:solidFill>
                  <a:schemeClr val="tx1"/>
                </a:solidFill>
              </a:rPr>
              <a:t>myapp</a:t>
            </a:r>
            <a:r>
              <a:rPr lang="en-GB" dirty="0">
                <a:solidFill>
                  <a:schemeClr val="tx1"/>
                </a:solidFill>
              </a:rPr>
              <a:t> .</a:t>
            </a:r>
          </a:p>
          <a:p>
            <a:r>
              <a:rPr lang="en-GB" dirty="0"/>
              <a:t>This command builds a new </a:t>
            </a:r>
            <a:r>
              <a:rPr lang="en-GB" dirty="0" err="1"/>
              <a:t>Docker</a:t>
            </a:r>
            <a:r>
              <a:rPr lang="en-GB" dirty="0"/>
              <a:t> image with the tag "</a:t>
            </a:r>
            <a:r>
              <a:rPr lang="en-GB" dirty="0" err="1"/>
              <a:t>myapp</a:t>
            </a:r>
            <a:r>
              <a:rPr lang="en-GB" dirty="0"/>
              <a:t>" using the </a:t>
            </a:r>
            <a:r>
              <a:rPr lang="en-GB" dirty="0" err="1"/>
              <a:t>Dockerfile</a:t>
            </a:r>
            <a:r>
              <a:rPr lang="en-GB" dirty="0"/>
              <a:t> in the current directory.</a:t>
            </a:r>
          </a:p>
          <a:p>
            <a:endParaRPr lang="en-GB" dirty="0"/>
          </a:p>
          <a:p>
            <a:r>
              <a:rPr lang="en-GB" dirty="0"/>
              <a:t>Step 6 - Run </a:t>
            </a:r>
            <a:r>
              <a:rPr lang="en-GB" dirty="0" err="1"/>
              <a:t>docker</a:t>
            </a:r>
            <a:r>
              <a:rPr lang="en-GB" dirty="0"/>
              <a:t> container from the image   </a:t>
            </a:r>
          </a:p>
          <a:p>
            <a:r>
              <a:rPr lang="en-GB" dirty="0" err="1">
                <a:solidFill>
                  <a:schemeClr val="tx1"/>
                </a:solidFill>
              </a:rPr>
              <a:t>docker</a:t>
            </a:r>
            <a:r>
              <a:rPr lang="en-GB" dirty="0">
                <a:solidFill>
                  <a:schemeClr val="tx1"/>
                </a:solidFill>
              </a:rPr>
              <a:t> run -p 8090:80 </a:t>
            </a:r>
            <a:r>
              <a:rPr lang="en-GB" dirty="0" err="1">
                <a:solidFill>
                  <a:schemeClr val="tx1"/>
                </a:solidFill>
              </a:rPr>
              <a:t>myapp</a:t>
            </a:r>
            <a:endParaRPr lang="en-GB" dirty="0">
              <a:solidFill>
                <a:schemeClr val="tx1"/>
              </a:solidFill>
            </a:endParaRPr>
          </a:p>
          <a:p>
            <a:r>
              <a:rPr lang="en-GB" dirty="0"/>
              <a:t>This tells </a:t>
            </a:r>
            <a:r>
              <a:rPr lang="en-GB" dirty="0" err="1"/>
              <a:t>Docker</a:t>
            </a:r>
            <a:r>
              <a:rPr lang="en-GB" dirty="0"/>
              <a:t> to run the </a:t>
            </a:r>
            <a:r>
              <a:rPr lang="en-GB" dirty="0" err="1"/>
              <a:t>myapp</a:t>
            </a:r>
            <a:r>
              <a:rPr lang="en-GB" dirty="0"/>
              <a:t> container and map port 8090 on your local machine to port 80 inside the container</a:t>
            </a:r>
          </a:p>
          <a:p>
            <a:endParaRPr lang="en-IN" dirty="0"/>
          </a:p>
        </p:txBody>
      </p:sp>
    </p:spTree>
    <p:extLst>
      <p:ext uri="{BB962C8B-B14F-4D97-AF65-F5344CB8AC3E}">
        <p14:creationId xmlns:p14="http://schemas.microsoft.com/office/powerpoint/2010/main" val="39055527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180975"/>
            <a:ext cx="6400800" cy="571500"/>
          </a:xfrm>
        </p:spPr>
        <p:txBody>
          <a:bodyPr/>
          <a:lstStyle/>
          <a:p>
            <a:r>
              <a:rPr lang="en-IN" sz="3600" dirty="0"/>
              <a:t>Access the app</a:t>
            </a:r>
          </a:p>
        </p:txBody>
      </p:sp>
      <p:sp>
        <p:nvSpPr>
          <p:cNvPr id="3" name="Content Placeholder 2"/>
          <p:cNvSpPr>
            <a:spLocks noGrp="1"/>
          </p:cNvSpPr>
          <p:nvPr>
            <p:ph sz="quarter" idx="14"/>
          </p:nvPr>
        </p:nvSpPr>
        <p:spPr>
          <a:xfrm>
            <a:off x="811185" y="828675"/>
            <a:ext cx="7923240" cy="1000125"/>
          </a:xfrm>
        </p:spPr>
        <p:txBody>
          <a:bodyPr/>
          <a:lstStyle/>
          <a:p>
            <a:r>
              <a:rPr lang="en-GB" dirty="0"/>
              <a:t>Open a web browser and navigate to http://localhost:8090 to see the </a:t>
            </a:r>
            <a:r>
              <a:rPr lang="en-GB" dirty="0" smtClean="0"/>
              <a:t>“index.html file"  </a:t>
            </a:r>
            <a:r>
              <a:rPr lang="en-GB" dirty="0"/>
              <a:t>displayed in your web browser.</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49" y="1828800"/>
            <a:ext cx="10792324" cy="5760000"/>
          </a:xfrm>
          <a:prstGeom prst="rect">
            <a:avLst/>
          </a:prstGeom>
        </p:spPr>
      </p:pic>
      <p:cxnSp>
        <p:nvCxnSpPr>
          <p:cNvPr id="6" name="Straight Arrow Connector 5"/>
          <p:cNvCxnSpPr/>
          <p:nvPr/>
        </p:nvCxnSpPr>
        <p:spPr>
          <a:xfrm flipH="1" flipV="1">
            <a:off x="1347787" y="3219451"/>
            <a:ext cx="238125" cy="55244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238501" y="2362201"/>
            <a:ext cx="180974" cy="2381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9442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420663" y="664984"/>
            <a:ext cx="10244989" cy="5760000"/>
          </a:xfrm>
        </p:spPr>
      </p:pic>
    </p:spTree>
    <p:extLst>
      <p:ext uri="{BB962C8B-B14F-4D97-AF65-F5344CB8AC3E}">
        <p14:creationId xmlns:p14="http://schemas.microsoft.com/office/powerpoint/2010/main" val="2824214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90689" y="612775"/>
            <a:ext cx="10244982" cy="5760000"/>
          </a:xfrm>
        </p:spPr>
      </p:pic>
    </p:spTree>
    <p:extLst>
      <p:ext uri="{BB962C8B-B14F-4D97-AF65-F5344CB8AC3E}">
        <p14:creationId xmlns:p14="http://schemas.microsoft.com/office/powerpoint/2010/main" val="32406103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26"/>
          </p:nvPr>
        </p:nvPicPr>
        <p:blipFill>
          <a:blip r:embed="rId2">
            <a:extLst>
              <a:ext uri="{28A0092B-C50C-407E-A947-70E740481C1C}">
                <a14:useLocalDpi xmlns:a14="http://schemas.microsoft.com/office/drawing/2010/main" val="0"/>
              </a:ext>
            </a:extLst>
          </a:blip>
          <a:stretch>
            <a:fillRect/>
          </a:stretch>
        </p:blipFill>
        <p:spPr>
          <a:xfrm>
            <a:off x="814382" y="514350"/>
            <a:ext cx="5205418" cy="4647899"/>
          </a:xfrm>
        </p:spPr>
      </p:pic>
      <p:pic>
        <p:nvPicPr>
          <p:cNvPr id="6" name="Content Placeholder 5"/>
          <p:cNvPicPr>
            <a:picLocks noGrp="1" noChangeAspect="1"/>
          </p:cNvPicPr>
          <p:nvPr>
            <p:ph sz="quarter" idx="27"/>
          </p:nvPr>
        </p:nvPicPr>
        <p:blipFill>
          <a:blip r:embed="rId3">
            <a:extLst>
              <a:ext uri="{28A0092B-C50C-407E-A947-70E740481C1C}">
                <a14:useLocalDpi xmlns:a14="http://schemas.microsoft.com/office/drawing/2010/main" val="0"/>
              </a:ext>
            </a:extLst>
          </a:blip>
          <a:stretch>
            <a:fillRect/>
          </a:stretch>
        </p:blipFill>
        <p:spPr>
          <a:xfrm>
            <a:off x="6421438" y="466725"/>
            <a:ext cx="4956175" cy="4619625"/>
          </a:xfrm>
        </p:spPr>
      </p:pic>
    </p:spTree>
    <p:extLst>
      <p:ext uri="{BB962C8B-B14F-4D97-AF65-F5344CB8AC3E}">
        <p14:creationId xmlns:p14="http://schemas.microsoft.com/office/powerpoint/2010/main" val="38674385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27"/>
          </p:nvPr>
        </p:nvPicPr>
        <p:blipFill>
          <a:blip r:embed="rId2">
            <a:extLst>
              <a:ext uri="{28A0092B-C50C-407E-A947-70E740481C1C}">
                <a14:useLocalDpi xmlns:a14="http://schemas.microsoft.com/office/drawing/2010/main" val="0"/>
              </a:ext>
            </a:extLst>
          </a:blip>
          <a:stretch>
            <a:fillRect/>
          </a:stretch>
        </p:blipFill>
        <p:spPr>
          <a:xfrm>
            <a:off x="6421438" y="1400175"/>
            <a:ext cx="4956175" cy="4501570"/>
          </a:xfrm>
        </p:spPr>
      </p:pic>
      <p:pic>
        <p:nvPicPr>
          <p:cNvPr id="8" name="Content Placeholder 7"/>
          <p:cNvPicPr>
            <a:picLocks noGrp="1" noChangeAspect="1"/>
          </p:cNvPicPr>
          <p:nvPr>
            <p:ph sz="quarter" idx="26"/>
          </p:nvPr>
        </p:nvPicPr>
        <p:blipFill>
          <a:blip r:embed="rId3">
            <a:extLst>
              <a:ext uri="{28A0092B-C50C-407E-A947-70E740481C1C}">
                <a14:useLocalDpi xmlns:a14="http://schemas.microsoft.com/office/drawing/2010/main" val="0"/>
              </a:ext>
            </a:extLst>
          </a:blip>
          <a:stretch>
            <a:fillRect/>
          </a:stretch>
        </p:blipFill>
        <p:spPr>
          <a:xfrm>
            <a:off x="595305" y="1409700"/>
            <a:ext cx="5760000" cy="4486275"/>
          </a:xfrm>
        </p:spPr>
      </p:pic>
    </p:spTree>
    <p:extLst>
      <p:ext uri="{BB962C8B-B14F-4D97-AF65-F5344CB8AC3E}">
        <p14:creationId xmlns:p14="http://schemas.microsoft.com/office/powerpoint/2010/main" val="197170763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333375"/>
            <a:ext cx="8151840" cy="1095375"/>
          </a:xfrm>
        </p:spPr>
        <p:txBody>
          <a:bodyPr/>
          <a:lstStyle/>
          <a:p>
            <a:r>
              <a:rPr lang="en-GB" sz="3600" dirty="0"/>
              <a:t>7. Integrate Jenkins with </a:t>
            </a:r>
            <a:r>
              <a:rPr lang="en-GB" sz="3600" dirty="0" err="1"/>
              <a:t>GitHub</a:t>
            </a:r>
            <a:r>
              <a:rPr lang="en-GB" sz="3600" dirty="0"/>
              <a:t>/</a:t>
            </a:r>
            <a:r>
              <a:rPr lang="en-GB" sz="3600" dirty="0" err="1"/>
              <a:t>GitLab</a:t>
            </a:r>
            <a:r>
              <a:rPr lang="en-GB" sz="3600" dirty="0"/>
              <a:t>:</a:t>
            </a:r>
            <a:endParaRPr lang="en-IN" sz="3600" dirty="0"/>
          </a:p>
        </p:txBody>
      </p:sp>
      <p:sp>
        <p:nvSpPr>
          <p:cNvPr id="3" name="Content Placeholder 2"/>
          <p:cNvSpPr>
            <a:spLocks noGrp="1"/>
          </p:cNvSpPr>
          <p:nvPr>
            <p:ph sz="quarter" idx="14"/>
          </p:nvPr>
        </p:nvSpPr>
        <p:spPr>
          <a:xfrm>
            <a:off x="811185" y="1847850"/>
            <a:ext cx="6400800" cy="4184486"/>
          </a:xfrm>
        </p:spPr>
        <p:txBody>
          <a:bodyPr/>
          <a:lstStyle/>
          <a:p>
            <a:r>
              <a:rPr lang="en-IN" dirty="0" err="1">
                <a:solidFill>
                  <a:schemeClr val="tx1"/>
                </a:solidFill>
              </a:rPr>
              <a:t>GitHub</a:t>
            </a:r>
            <a:r>
              <a:rPr lang="en-IN" dirty="0">
                <a:solidFill>
                  <a:schemeClr val="tx1"/>
                </a:solidFill>
              </a:rPr>
              <a:t> Integration:</a:t>
            </a:r>
          </a:p>
          <a:p>
            <a:endParaRPr lang="en-IN" dirty="0"/>
          </a:p>
          <a:p>
            <a:r>
              <a:rPr lang="en-GB" dirty="0"/>
              <a:t>Go to your </a:t>
            </a:r>
            <a:r>
              <a:rPr lang="en-GB" dirty="0" err="1"/>
              <a:t>GitHub</a:t>
            </a:r>
            <a:r>
              <a:rPr lang="en-GB" dirty="0"/>
              <a:t> repository.</a:t>
            </a:r>
          </a:p>
          <a:p>
            <a:endParaRPr lang="en-GB" dirty="0"/>
          </a:p>
          <a:p>
            <a:r>
              <a:rPr lang="en-GB" dirty="0"/>
              <a:t>Under "Settings," select "Developer settings."</a:t>
            </a:r>
          </a:p>
          <a:p>
            <a:endParaRPr lang="en-GB" dirty="0"/>
          </a:p>
          <a:p>
            <a:r>
              <a:rPr lang="en-GB" dirty="0"/>
              <a:t>Generate a classic token and copy it.</a:t>
            </a:r>
            <a:endParaRPr lang="en-IN" dirty="0"/>
          </a:p>
        </p:txBody>
      </p:sp>
    </p:spTree>
    <p:extLst>
      <p:ext uri="{BB962C8B-B14F-4D97-AF65-F5344CB8AC3E}">
        <p14:creationId xmlns:p14="http://schemas.microsoft.com/office/powerpoint/2010/main" val="32634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14450" y="857250"/>
            <a:ext cx="8191500" cy="3970318"/>
          </a:xfrm>
          <a:prstGeom prst="rect">
            <a:avLst/>
          </a:prstGeom>
        </p:spPr>
        <p:txBody>
          <a:bodyPr wrap="square">
            <a:spAutoFit/>
          </a:bodyPr>
          <a:lstStyle/>
          <a:p>
            <a:pPr marL="285750" indent="-285750" algn="just">
              <a:buFont typeface="Arial" pitchFamily="34" charset="0"/>
              <a:buChar char="•"/>
            </a:pPr>
            <a:r>
              <a:rPr lang="en-GB" dirty="0">
                <a:solidFill>
                  <a:schemeClr val="bg1"/>
                </a:solidFill>
              </a:rPr>
              <a:t>In Continuous Integration after a code commit, the software is built and tested immediately. </a:t>
            </a:r>
            <a:endParaRPr lang="en-GB" dirty="0" smtClean="0">
              <a:solidFill>
                <a:schemeClr val="bg1"/>
              </a:solidFill>
            </a:endParaRPr>
          </a:p>
          <a:p>
            <a:pPr algn="just"/>
            <a:endParaRPr lang="en-GB" dirty="0">
              <a:solidFill>
                <a:schemeClr val="bg1"/>
              </a:solidFill>
            </a:endParaRPr>
          </a:p>
          <a:p>
            <a:pPr marL="285750" indent="-285750" algn="just">
              <a:buFont typeface="Arial" pitchFamily="34" charset="0"/>
              <a:buChar char="•"/>
            </a:pPr>
            <a:r>
              <a:rPr lang="en-GB" dirty="0">
                <a:solidFill>
                  <a:schemeClr val="bg1"/>
                </a:solidFill>
              </a:rPr>
              <a:t>In a large project with many developers, commits are made </a:t>
            </a:r>
            <a:r>
              <a:rPr lang="en-GB" dirty="0" err="1">
                <a:solidFill>
                  <a:schemeClr val="bg1"/>
                </a:solidFill>
              </a:rPr>
              <a:t>manytimes</a:t>
            </a:r>
            <a:r>
              <a:rPr lang="en-GB" dirty="0">
                <a:solidFill>
                  <a:schemeClr val="bg1"/>
                </a:solidFill>
              </a:rPr>
              <a:t> during a day. </a:t>
            </a:r>
            <a:endParaRPr lang="en-GB" dirty="0" smtClean="0">
              <a:solidFill>
                <a:schemeClr val="bg1"/>
              </a:solidFill>
            </a:endParaRPr>
          </a:p>
          <a:p>
            <a:pPr algn="just"/>
            <a:endParaRPr lang="en-GB" dirty="0">
              <a:solidFill>
                <a:schemeClr val="bg1"/>
              </a:solidFill>
            </a:endParaRPr>
          </a:p>
          <a:p>
            <a:pPr marL="285750" indent="-285750" algn="just">
              <a:buFont typeface="Arial" pitchFamily="34" charset="0"/>
              <a:buChar char="•"/>
            </a:pPr>
            <a:r>
              <a:rPr lang="en-GB" dirty="0">
                <a:solidFill>
                  <a:schemeClr val="bg1"/>
                </a:solidFill>
              </a:rPr>
              <a:t>With each commit code is built and tested. </a:t>
            </a:r>
            <a:endParaRPr lang="en-GB" dirty="0" smtClean="0">
              <a:solidFill>
                <a:schemeClr val="bg1"/>
              </a:solidFill>
            </a:endParaRPr>
          </a:p>
          <a:p>
            <a:pPr algn="just"/>
            <a:endParaRPr lang="en-GB" dirty="0">
              <a:solidFill>
                <a:schemeClr val="bg1"/>
              </a:solidFill>
            </a:endParaRPr>
          </a:p>
          <a:p>
            <a:pPr marL="285750" indent="-285750" algn="just">
              <a:buFont typeface="Arial" pitchFamily="34" charset="0"/>
              <a:buChar char="•"/>
            </a:pPr>
            <a:r>
              <a:rPr lang="en-GB" dirty="0">
                <a:solidFill>
                  <a:schemeClr val="bg1"/>
                </a:solidFill>
              </a:rPr>
              <a:t>If the test is passed, build is tested for deployment. </a:t>
            </a:r>
            <a:endParaRPr lang="en-GB" dirty="0" smtClean="0">
              <a:solidFill>
                <a:schemeClr val="bg1"/>
              </a:solidFill>
            </a:endParaRPr>
          </a:p>
          <a:p>
            <a:pPr algn="just"/>
            <a:endParaRPr lang="en-GB" dirty="0">
              <a:solidFill>
                <a:schemeClr val="bg1"/>
              </a:solidFill>
            </a:endParaRPr>
          </a:p>
          <a:p>
            <a:pPr marL="285750" indent="-285750" algn="just">
              <a:buFont typeface="Arial" pitchFamily="34" charset="0"/>
              <a:buChar char="•"/>
            </a:pPr>
            <a:r>
              <a:rPr lang="en-GB" dirty="0">
                <a:solidFill>
                  <a:schemeClr val="bg1"/>
                </a:solidFill>
              </a:rPr>
              <a:t>If deployment is a success, the code is pushed to production. </a:t>
            </a:r>
            <a:endParaRPr lang="en-GB" dirty="0" smtClean="0">
              <a:solidFill>
                <a:schemeClr val="bg1"/>
              </a:solidFill>
            </a:endParaRPr>
          </a:p>
          <a:p>
            <a:pPr algn="just"/>
            <a:endParaRPr lang="en-GB" dirty="0">
              <a:solidFill>
                <a:schemeClr val="bg1"/>
              </a:solidFill>
            </a:endParaRPr>
          </a:p>
          <a:p>
            <a:pPr marL="285750" indent="-285750" algn="just">
              <a:buFont typeface="Arial" pitchFamily="34" charset="0"/>
              <a:buChar char="•"/>
            </a:pPr>
            <a:r>
              <a:rPr lang="en-GB" dirty="0">
                <a:solidFill>
                  <a:schemeClr val="bg1"/>
                </a:solidFill>
              </a:rPr>
              <a:t>This commit, build, test, and deploy is a </a:t>
            </a:r>
            <a:r>
              <a:rPr lang="en-GB" dirty="0" smtClean="0">
                <a:solidFill>
                  <a:schemeClr val="bg1"/>
                </a:solidFill>
              </a:rPr>
              <a:t>continuous  </a:t>
            </a:r>
            <a:r>
              <a:rPr lang="en-GB" dirty="0">
                <a:solidFill>
                  <a:schemeClr val="bg1"/>
                </a:solidFill>
              </a:rPr>
              <a:t>process and hence the name continuous  integration </a:t>
            </a:r>
            <a:r>
              <a:rPr lang="en-GB" dirty="0" smtClean="0">
                <a:solidFill>
                  <a:schemeClr val="bg1"/>
                </a:solidFill>
              </a:rPr>
              <a:t>or </a:t>
            </a:r>
            <a:r>
              <a:rPr lang="en-GB" dirty="0">
                <a:solidFill>
                  <a:schemeClr val="bg1"/>
                </a:solidFill>
              </a:rPr>
              <a:t>deployment.</a:t>
            </a:r>
          </a:p>
        </p:txBody>
      </p:sp>
    </p:spTree>
    <p:extLst>
      <p:ext uri="{BB962C8B-B14F-4D97-AF65-F5344CB8AC3E}">
        <p14:creationId xmlns:p14="http://schemas.microsoft.com/office/powerpoint/2010/main" val="41834216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621973"/>
            <a:ext cx="6400800" cy="663902"/>
          </a:xfrm>
        </p:spPr>
        <p:txBody>
          <a:bodyPr/>
          <a:lstStyle/>
          <a:p>
            <a:r>
              <a:rPr lang="en-IN" sz="3600" dirty="0" err="1"/>
              <a:t>GitHub</a:t>
            </a:r>
            <a:r>
              <a:rPr lang="en-IN" sz="3600" dirty="0"/>
              <a:t> Integration:</a:t>
            </a:r>
            <a:br>
              <a:rPr lang="en-IN"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11191" y="1304925"/>
            <a:ext cx="8850598" cy="5796000"/>
          </a:xfrm>
        </p:spPr>
      </p:pic>
    </p:spTree>
    <p:extLst>
      <p:ext uri="{BB962C8B-B14F-4D97-AF65-F5344CB8AC3E}">
        <p14:creationId xmlns:p14="http://schemas.microsoft.com/office/powerpoint/2010/main" val="16896897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409575"/>
            <a:ext cx="6400800" cy="657225"/>
          </a:xfrm>
        </p:spPr>
        <p:txBody>
          <a:bodyPr/>
          <a:lstStyle/>
          <a:p>
            <a:r>
              <a:rPr lang="en-GB" sz="3600" dirty="0" err="1" smtClean="0"/>
              <a:t>Github</a:t>
            </a:r>
            <a:r>
              <a:rPr lang="en-GB" sz="3600" dirty="0" smtClean="0"/>
              <a:t> token</a:t>
            </a:r>
            <a:endParaRPr lang="en-IN" sz="3600" dirty="0"/>
          </a:p>
        </p:txBody>
      </p:sp>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11209" y="1066799"/>
            <a:ext cx="8433408" cy="5760000"/>
          </a:xfrm>
        </p:spPr>
      </p:pic>
    </p:spTree>
    <p:extLst>
      <p:ext uri="{BB962C8B-B14F-4D97-AF65-F5344CB8AC3E}">
        <p14:creationId xmlns:p14="http://schemas.microsoft.com/office/powerpoint/2010/main" val="17035483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152400"/>
            <a:ext cx="8828116" cy="1038225"/>
          </a:xfrm>
        </p:spPr>
        <p:txBody>
          <a:bodyPr/>
          <a:lstStyle/>
          <a:p>
            <a:r>
              <a:rPr lang="en-GB" sz="3600" dirty="0"/>
              <a:t>Configure Jenkins with </a:t>
            </a:r>
            <a:r>
              <a:rPr lang="en-GB" sz="3600" dirty="0" err="1"/>
              <a:t>GitHub</a:t>
            </a:r>
            <a:r>
              <a:rPr lang="en-GB" sz="3600" dirty="0"/>
              <a:t> Credentials:</a:t>
            </a:r>
            <a:br>
              <a:rPr lang="en-GB" sz="3600" dirty="0"/>
            </a:br>
            <a:endParaRPr lang="en-GB" sz="3600" dirty="0"/>
          </a:p>
        </p:txBody>
      </p:sp>
      <p:sp>
        <p:nvSpPr>
          <p:cNvPr id="3" name="Content Placeholder 2"/>
          <p:cNvSpPr>
            <a:spLocks noGrp="1"/>
          </p:cNvSpPr>
          <p:nvPr>
            <p:ph sz="quarter" idx="14"/>
          </p:nvPr>
        </p:nvSpPr>
        <p:spPr>
          <a:xfrm>
            <a:off x="811185" y="1143000"/>
            <a:ext cx="6400800" cy="4889336"/>
          </a:xfrm>
        </p:spPr>
        <p:txBody>
          <a:bodyPr/>
          <a:lstStyle/>
          <a:p>
            <a:r>
              <a:rPr lang="en-GB" dirty="0"/>
              <a:t>In Jenkins, go to "Manage Jenkins" &gt; "Configure System."</a:t>
            </a:r>
          </a:p>
          <a:p>
            <a:endParaRPr lang="en-GB" dirty="0"/>
          </a:p>
          <a:p>
            <a:r>
              <a:rPr lang="en-GB" dirty="0"/>
              <a:t>Add your </a:t>
            </a:r>
            <a:r>
              <a:rPr lang="en-GB" dirty="0" err="1"/>
              <a:t>GitHub</a:t>
            </a:r>
            <a:r>
              <a:rPr lang="en-GB" dirty="0"/>
              <a:t> username and paste the </a:t>
            </a:r>
            <a:r>
              <a:rPr lang="en-GB" dirty="0" err="1"/>
              <a:t>Github</a:t>
            </a:r>
            <a:r>
              <a:rPr lang="en-GB" dirty="0"/>
              <a:t> token as the password.</a:t>
            </a:r>
            <a:endParaRPr lang="en-IN" dirty="0"/>
          </a:p>
        </p:txBody>
      </p:sp>
    </p:spTree>
    <p:extLst>
      <p:ext uri="{BB962C8B-B14F-4D97-AF65-F5344CB8AC3E}">
        <p14:creationId xmlns:p14="http://schemas.microsoft.com/office/powerpoint/2010/main" val="29170772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6" y="457200"/>
            <a:ext cx="9010650" cy="1152525"/>
          </a:xfrm>
        </p:spPr>
        <p:txBody>
          <a:bodyPr/>
          <a:lstStyle/>
          <a:p>
            <a:r>
              <a:rPr lang="en-GB" sz="3600" dirty="0"/>
              <a:t>Configure Jenkins with </a:t>
            </a:r>
            <a:r>
              <a:rPr lang="en-GB" sz="3600" dirty="0" err="1"/>
              <a:t>GitHub</a:t>
            </a:r>
            <a:r>
              <a:rPr lang="en-GB" sz="3600" dirty="0"/>
              <a:t> Credentials:</a:t>
            </a:r>
            <a:br>
              <a:rPr lang="en-GB" sz="3600" dirty="0"/>
            </a:br>
            <a:r>
              <a:rPr lang="en-GB" sz="3600" dirty="0"/>
              <a:t/>
            </a:r>
            <a:br>
              <a:rPr lang="en-GB" sz="3600" dirty="0"/>
            </a:b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28789" y="1818000"/>
            <a:ext cx="10244982" cy="5760000"/>
          </a:xfrm>
        </p:spPr>
      </p:pic>
    </p:spTree>
    <p:extLst>
      <p:ext uri="{BB962C8B-B14F-4D97-AF65-F5344CB8AC3E}">
        <p14:creationId xmlns:p14="http://schemas.microsoft.com/office/powerpoint/2010/main" val="6710782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47789" y="831850"/>
            <a:ext cx="10244982" cy="5760000"/>
          </a:xfrm>
        </p:spPr>
      </p:pic>
    </p:spTree>
    <p:extLst>
      <p:ext uri="{BB962C8B-B14F-4D97-AF65-F5344CB8AC3E}">
        <p14:creationId xmlns:p14="http://schemas.microsoft.com/office/powerpoint/2010/main" val="36794083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22593" y="507364"/>
            <a:ext cx="10245426"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flipV="1">
            <a:off x="2824163" y="3581401"/>
            <a:ext cx="585787" cy="4989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590925" y="3895725"/>
            <a:ext cx="1954381" cy="369332"/>
          </a:xfrm>
          <a:prstGeom prst="rect">
            <a:avLst/>
          </a:prstGeom>
          <a:noFill/>
        </p:spPr>
        <p:txBody>
          <a:bodyPr wrap="none" rtlCol="0">
            <a:spAutoFit/>
          </a:bodyPr>
          <a:lstStyle/>
          <a:p>
            <a:r>
              <a:rPr lang="en-GB" dirty="0" err="1" smtClean="0"/>
              <a:t>Github</a:t>
            </a:r>
            <a:r>
              <a:rPr lang="en-GB" dirty="0" smtClean="0"/>
              <a:t> username</a:t>
            </a:r>
            <a:endParaRPr lang="en-IN" dirty="0"/>
          </a:p>
        </p:txBody>
      </p:sp>
      <p:sp>
        <p:nvSpPr>
          <p:cNvPr id="8" name="TextBox 7"/>
          <p:cNvSpPr txBox="1"/>
          <p:nvPr/>
        </p:nvSpPr>
        <p:spPr>
          <a:xfrm>
            <a:off x="3829050" y="4714875"/>
            <a:ext cx="1492716" cy="369332"/>
          </a:xfrm>
          <a:prstGeom prst="rect">
            <a:avLst/>
          </a:prstGeom>
          <a:noFill/>
        </p:spPr>
        <p:txBody>
          <a:bodyPr wrap="none" rtlCol="0">
            <a:spAutoFit/>
          </a:bodyPr>
          <a:lstStyle/>
          <a:p>
            <a:r>
              <a:rPr lang="en-GB" dirty="0" err="1" smtClean="0"/>
              <a:t>Github</a:t>
            </a:r>
            <a:r>
              <a:rPr lang="en-GB" dirty="0" smtClean="0"/>
              <a:t> token</a:t>
            </a:r>
            <a:endParaRPr lang="en-IN" dirty="0"/>
          </a:p>
        </p:txBody>
      </p:sp>
      <p:cxnSp>
        <p:nvCxnSpPr>
          <p:cNvPr id="10" name="Straight Arrow Connector 9"/>
          <p:cNvCxnSpPr/>
          <p:nvPr/>
        </p:nvCxnSpPr>
        <p:spPr>
          <a:xfrm flipH="1" flipV="1">
            <a:off x="3457575" y="4714875"/>
            <a:ext cx="266700" cy="2931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2832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621973"/>
            <a:ext cx="8561415" cy="778202"/>
          </a:xfrm>
        </p:spPr>
        <p:txBody>
          <a:bodyPr/>
          <a:lstStyle/>
          <a:p>
            <a:r>
              <a:rPr lang="en-IN" sz="3600" dirty="0" err="1"/>
              <a:t>DockerHub</a:t>
            </a:r>
            <a:r>
              <a:rPr lang="en-IN" sz="3600" dirty="0"/>
              <a:t> Integration:</a:t>
            </a:r>
          </a:p>
        </p:txBody>
      </p:sp>
      <p:sp>
        <p:nvSpPr>
          <p:cNvPr id="3" name="Content Placeholder 2"/>
          <p:cNvSpPr>
            <a:spLocks noGrp="1"/>
          </p:cNvSpPr>
          <p:nvPr>
            <p:ph sz="quarter" idx="14"/>
          </p:nvPr>
        </p:nvSpPr>
        <p:spPr>
          <a:xfrm>
            <a:off x="811185" y="1343025"/>
            <a:ext cx="6400800" cy="4689311"/>
          </a:xfrm>
        </p:spPr>
        <p:txBody>
          <a:bodyPr/>
          <a:lstStyle/>
          <a:p>
            <a:r>
              <a:rPr lang="en-GB" dirty="0"/>
              <a:t>**</a:t>
            </a:r>
            <a:r>
              <a:rPr lang="en-GB" dirty="0" err="1">
                <a:solidFill>
                  <a:schemeClr val="tx1"/>
                </a:solidFill>
              </a:rPr>
              <a:t>Dockerhub</a:t>
            </a:r>
            <a:r>
              <a:rPr lang="en-GB" dirty="0">
                <a:solidFill>
                  <a:schemeClr val="tx1"/>
                </a:solidFill>
              </a:rPr>
              <a:t> Integration</a:t>
            </a:r>
            <a:r>
              <a:rPr lang="en-GB" dirty="0"/>
              <a:t>**</a:t>
            </a:r>
          </a:p>
          <a:p>
            <a:endParaRPr lang="en-GB" dirty="0"/>
          </a:p>
          <a:p>
            <a:r>
              <a:rPr lang="en-GB" dirty="0"/>
              <a:t>Go to </a:t>
            </a:r>
            <a:r>
              <a:rPr lang="en-GB" dirty="0" err="1"/>
              <a:t>DockerHub</a:t>
            </a:r>
            <a:r>
              <a:rPr lang="en-GB" dirty="0"/>
              <a:t>.</a:t>
            </a:r>
          </a:p>
          <a:p>
            <a:r>
              <a:rPr lang="en-GB" dirty="0"/>
              <a:t>click on </a:t>
            </a:r>
            <a:r>
              <a:rPr lang="en-GB" dirty="0" smtClean="0"/>
              <a:t>security.</a:t>
            </a:r>
            <a:endParaRPr lang="en-GB" dirty="0"/>
          </a:p>
          <a:p>
            <a:r>
              <a:rPr lang="en-GB" dirty="0"/>
              <a:t>Generate an access token.</a:t>
            </a:r>
            <a:endParaRPr lang="en-IN" dirty="0"/>
          </a:p>
        </p:txBody>
      </p:sp>
    </p:spTree>
    <p:extLst>
      <p:ext uri="{BB962C8B-B14F-4D97-AF65-F5344CB8AC3E}">
        <p14:creationId xmlns:p14="http://schemas.microsoft.com/office/powerpoint/2010/main" val="31393345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5" y="257175"/>
            <a:ext cx="8208990" cy="657225"/>
          </a:xfrm>
        </p:spPr>
        <p:txBody>
          <a:bodyPr/>
          <a:lstStyle/>
          <a:p>
            <a:r>
              <a:rPr lang="en-IN" sz="3600" dirty="0" err="1"/>
              <a:t>Dockerhub</a:t>
            </a:r>
            <a:r>
              <a:rPr lang="en-IN" sz="3600" dirty="0"/>
              <a:t> Integration</a:t>
            </a:r>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54037" y="904874"/>
            <a:ext cx="12203569" cy="5760000"/>
          </a:xfrm>
        </p:spPr>
      </p:pic>
    </p:spTree>
    <p:extLst>
      <p:ext uri="{BB962C8B-B14F-4D97-AF65-F5344CB8AC3E}">
        <p14:creationId xmlns:p14="http://schemas.microsoft.com/office/powerpoint/2010/main" val="13247755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184" y="219074"/>
            <a:ext cx="9342465" cy="1133475"/>
          </a:xfrm>
        </p:spPr>
        <p:txBody>
          <a:bodyPr/>
          <a:lstStyle/>
          <a:p>
            <a:r>
              <a:rPr lang="en-IN" sz="3600" dirty="0"/>
              <a:t>Configure </a:t>
            </a:r>
            <a:r>
              <a:rPr lang="en-IN" sz="3600" dirty="0" err="1"/>
              <a:t>DockerHub</a:t>
            </a:r>
            <a:r>
              <a:rPr lang="en-IN" sz="3600" dirty="0"/>
              <a:t> in Jenkins:</a:t>
            </a:r>
          </a:p>
        </p:txBody>
      </p:sp>
      <p:sp>
        <p:nvSpPr>
          <p:cNvPr id="3" name="Content Placeholder 2"/>
          <p:cNvSpPr>
            <a:spLocks noGrp="1"/>
          </p:cNvSpPr>
          <p:nvPr>
            <p:ph sz="quarter" idx="14"/>
          </p:nvPr>
        </p:nvSpPr>
        <p:spPr>
          <a:xfrm>
            <a:off x="811185" y="1381125"/>
            <a:ext cx="6400800" cy="4651211"/>
          </a:xfrm>
        </p:spPr>
        <p:txBody>
          <a:bodyPr/>
          <a:lstStyle/>
          <a:p>
            <a:r>
              <a:rPr lang="en-GB" dirty="0"/>
              <a:t>In Jenkins, go to "Manage Jenkins" &gt; "Configure System."</a:t>
            </a:r>
          </a:p>
          <a:p>
            <a:endParaRPr lang="en-GB" dirty="0"/>
          </a:p>
          <a:p>
            <a:r>
              <a:rPr lang="en-GB" dirty="0"/>
              <a:t>Add your </a:t>
            </a:r>
            <a:r>
              <a:rPr lang="en-GB" dirty="0" err="1"/>
              <a:t>DockerHub</a:t>
            </a:r>
            <a:r>
              <a:rPr lang="en-GB" dirty="0"/>
              <a:t> username and paste the token.</a:t>
            </a:r>
            <a:endParaRPr lang="en-IN" dirty="0"/>
          </a:p>
        </p:txBody>
      </p:sp>
    </p:spTree>
    <p:extLst>
      <p:ext uri="{BB962C8B-B14F-4D97-AF65-F5344CB8AC3E}">
        <p14:creationId xmlns:p14="http://schemas.microsoft.com/office/powerpoint/2010/main" val="28867035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174" y="342899"/>
            <a:ext cx="9363075" cy="971551"/>
          </a:xfrm>
        </p:spPr>
        <p:txBody>
          <a:bodyPr/>
          <a:lstStyle/>
          <a:p>
            <a:r>
              <a:rPr lang="en-IN" sz="3600" dirty="0"/>
              <a:t>Configure </a:t>
            </a:r>
            <a:r>
              <a:rPr lang="en-IN" sz="3600" dirty="0" err="1"/>
              <a:t>DockerHub</a:t>
            </a:r>
            <a:r>
              <a:rPr lang="en-IN" sz="3600" dirty="0"/>
              <a:t> in Jenkins</a:t>
            </a:r>
            <a:endParaRPr lang="en-IN" sz="3600" dirty="0"/>
          </a:p>
        </p:txBody>
      </p:sp>
      <p:pic>
        <p:nvPicPr>
          <p:cNvPr id="4" name="Content Placeholder 3"/>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592108" y="1178804"/>
            <a:ext cx="10244986" cy="5760000"/>
          </a:xfrm>
        </p:spPr>
      </p:pic>
      <p:cxnSp>
        <p:nvCxnSpPr>
          <p:cNvPr id="6" name="Straight Arrow Connector 5"/>
          <p:cNvCxnSpPr/>
          <p:nvPr/>
        </p:nvCxnSpPr>
        <p:spPr>
          <a:xfrm flipH="1" flipV="1">
            <a:off x="2481259" y="4818577"/>
            <a:ext cx="371475" cy="3143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666996" y="5676899"/>
            <a:ext cx="185737" cy="22860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14675" y="4791074"/>
            <a:ext cx="2390398" cy="369332"/>
          </a:xfrm>
          <a:prstGeom prst="rect">
            <a:avLst/>
          </a:prstGeom>
          <a:noFill/>
        </p:spPr>
        <p:txBody>
          <a:bodyPr wrap="none" rtlCol="0">
            <a:spAutoFit/>
          </a:bodyPr>
          <a:lstStyle/>
          <a:p>
            <a:r>
              <a:rPr lang="en-GB" dirty="0" err="1" smtClean="0"/>
              <a:t>Dockerhub</a:t>
            </a:r>
            <a:r>
              <a:rPr lang="en-GB" dirty="0" smtClean="0"/>
              <a:t> username</a:t>
            </a:r>
            <a:endParaRPr lang="en-IN" dirty="0"/>
          </a:p>
        </p:txBody>
      </p:sp>
      <p:sp>
        <p:nvSpPr>
          <p:cNvPr id="14" name="TextBox 13"/>
          <p:cNvSpPr txBox="1"/>
          <p:nvPr/>
        </p:nvSpPr>
        <p:spPr>
          <a:xfrm>
            <a:off x="3038475" y="5629275"/>
            <a:ext cx="1928733" cy="369332"/>
          </a:xfrm>
          <a:prstGeom prst="rect">
            <a:avLst/>
          </a:prstGeom>
          <a:noFill/>
        </p:spPr>
        <p:txBody>
          <a:bodyPr wrap="none" rtlCol="0">
            <a:spAutoFit/>
          </a:bodyPr>
          <a:lstStyle/>
          <a:p>
            <a:r>
              <a:rPr lang="en-GB" dirty="0" err="1" smtClean="0"/>
              <a:t>Dockerhub</a:t>
            </a:r>
            <a:r>
              <a:rPr lang="en-GB" dirty="0" smtClean="0"/>
              <a:t> token</a:t>
            </a:r>
            <a:endParaRPr lang="en-IN" dirty="0"/>
          </a:p>
        </p:txBody>
      </p:sp>
    </p:spTree>
    <p:extLst>
      <p:ext uri="{BB962C8B-B14F-4D97-AF65-F5344CB8AC3E}">
        <p14:creationId xmlns:p14="http://schemas.microsoft.com/office/powerpoint/2010/main" val="2822835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Custom 1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03460604_win32_SL_V10" id="{99B34821-6204-44CE-8DD7-2088F7B07FF3}" vid="{E244DE33-B49D-4797-B149-ADA6E5DF59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CF14FD5-A096-4D90-927F-14121C0402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81F5C2-3514-4A07-8A5F-801AC1F704E0}">
  <ds:schemaRefs>
    <ds:schemaRef ds:uri="http://schemas.microsoft.com/sharepoint/v3/contenttype/forms"/>
  </ds:schemaRefs>
</ds:datastoreItem>
</file>

<file path=customXml/itemProps3.xml><?xml version="1.0" encoding="utf-8"?>
<ds:datastoreItem xmlns:ds="http://schemas.openxmlformats.org/officeDocument/2006/customXml" ds:itemID="{A9458E52-C9AB-45CD-90E2-A592FBC3F28E}">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71af3243-3dd4-4a8d-8c0d-dd76da1f02a5"/>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5248</TotalTime>
  <Words>2279</Words>
  <Application>Microsoft Office PowerPoint</Application>
  <PresentationFormat>Custom</PresentationFormat>
  <Paragraphs>390</Paragraphs>
  <Slides>106</Slides>
  <Notes>12</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Custom</vt:lpstr>
      <vt:lpstr>  INTERN CAREER   DEVOPS INTERNSHIP</vt:lpstr>
      <vt:lpstr>CONTENTS</vt:lpstr>
      <vt:lpstr>INTRODUCTION</vt:lpstr>
      <vt:lpstr>System Requirements </vt:lpstr>
      <vt:lpstr>Creating an Amazon EC2 instance </vt:lpstr>
      <vt:lpstr>PowerPoint Presentation</vt:lpstr>
      <vt:lpstr>Security group</vt:lpstr>
      <vt:lpstr>2. Setup Jenkins:</vt:lpstr>
      <vt:lpstr>PowerPoint Presentation</vt:lpstr>
      <vt:lpstr>Jenkins Architecture</vt:lpstr>
      <vt:lpstr> JENKINS INSTALLATION</vt:lpstr>
      <vt:lpstr>Sudo apt update</vt:lpstr>
      <vt:lpstr>Installing JDK </vt:lpstr>
      <vt:lpstr>Add the repository key to the system:</vt:lpstr>
      <vt:lpstr>Add the repository key to the system</vt:lpstr>
      <vt:lpstr>Append the Debian package repository:</vt:lpstr>
      <vt:lpstr>echo deb [signed-by=/usr/share/keyrings/jenkins-keyring.asc]  https://pkg.jenkins.io/debian-stable binary/ | sudo tee/ etc/apt/sources.list.d/jenkins.list &gt; /dev/null </vt:lpstr>
      <vt:lpstr>Install Jenkins Package</vt:lpstr>
      <vt:lpstr>Sudo apt get update</vt:lpstr>
      <vt:lpstr>Sudo apt get install jdk17</vt:lpstr>
      <vt:lpstr>Install jenkins</vt:lpstr>
      <vt:lpstr>Status of Jenkins</vt:lpstr>
      <vt:lpstr>Start jenkins</vt:lpstr>
      <vt:lpstr>Enable Jenkins</vt:lpstr>
      <vt:lpstr>Systemctl status jenkins</vt:lpstr>
      <vt:lpstr>Status of Jenkins</vt:lpstr>
      <vt:lpstr>3. Acess Jenkins</vt:lpstr>
      <vt:lpstr>Jenkins login page </vt:lpstr>
      <vt:lpstr>Retrieve the initial admin password from the Jenkins server:</vt:lpstr>
      <vt:lpstr>cat/var/lib/jenkins/secrets/initialAdminPassword </vt:lpstr>
      <vt:lpstr>Jenkins Configuration: cat/var/lib/jenkins/secrets/initialAdminPassword </vt:lpstr>
      <vt:lpstr>Click ‘Install suggested plugins”</vt:lpstr>
      <vt:lpstr>Creating admin user</vt:lpstr>
      <vt:lpstr>Instance configuration</vt:lpstr>
      <vt:lpstr>Start using Jenkins</vt:lpstr>
      <vt:lpstr>Jenkins Homepage</vt:lpstr>
      <vt:lpstr>Install Required Plugins:</vt:lpstr>
      <vt:lpstr>Install Plugins</vt:lpstr>
      <vt:lpstr>Jenkins Pipeline</vt:lpstr>
      <vt:lpstr>Create Jenkins Pipeline</vt:lpstr>
      <vt:lpstr>Jenkins Pipeline types </vt:lpstr>
      <vt:lpstr>PowerPoint Presentation</vt:lpstr>
      <vt:lpstr>Creating a jenkins pipeline</vt:lpstr>
      <vt:lpstr>4. Configure Version Control:</vt:lpstr>
      <vt:lpstr>PowerPoint Presentation</vt:lpstr>
      <vt:lpstr>Creating a Sample webapplication</vt:lpstr>
      <vt:lpstr>PowerPoint Presentation</vt:lpstr>
      <vt:lpstr>PowerPoint Presentation</vt:lpstr>
      <vt:lpstr>vi index.html</vt:lpstr>
      <vt:lpstr>Homepage</vt:lpstr>
      <vt:lpstr>PowerPoint Presentation</vt:lpstr>
      <vt:lpstr>PowerPoint Presentation</vt:lpstr>
      <vt:lpstr>PowerPoint Presentation</vt:lpstr>
      <vt:lpstr>Click on projects</vt:lpstr>
      <vt:lpstr>Project</vt:lpstr>
      <vt:lpstr>Contact us</vt:lpstr>
      <vt:lpstr>creating a sample web application and pushing it to a Git repository</vt:lpstr>
      <vt:lpstr>PowerPoint Presentation</vt:lpstr>
      <vt:lpstr>PowerPoint Presentation</vt:lpstr>
      <vt:lpstr>Installing Git</vt:lpstr>
      <vt:lpstr>Git clone</vt:lpstr>
      <vt:lpstr>PowerPoint Presentation</vt:lpstr>
      <vt:lpstr>5. Create Jenkins Pipeline:</vt:lpstr>
      <vt:lpstr>Jenkins file</vt:lpstr>
      <vt:lpstr>PowerPoint Presentation</vt:lpstr>
      <vt:lpstr>6. Configure Docker:</vt:lpstr>
      <vt:lpstr>PowerPoint Presentation</vt:lpstr>
      <vt:lpstr>DOCKER INSTALLATION </vt:lpstr>
      <vt:lpstr>PowerPoint Presentation</vt:lpstr>
      <vt:lpstr>Sudo apt update -y</vt:lpstr>
      <vt:lpstr>apt install apt-transport-https ca-certificates curl software-properties-common -y </vt:lpstr>
      <vt:lpstr>curl -fsSL https://download.docker.com/linux/ubuntu/gpg | sudo apt-key add -</vt:lpstr>
      <vt:lpstr>sudo add-apt-repository "deb [arch=amd64] https://download.docker.com/linux/ubuntu bionic stable" -y </vt:lpstr>
      <vt:lpstr>sudo apt-cache policy docker-ce -y </vt:lpstr>
      <vt:lpstr>sudo apt install docker-ce -y </vt:lpstr>
      <vt:lpstr>Docker status</vt:lpstr>
      <vt:lpstr>sudo chmod 777 /var/run/docker.sock  </vt:lpstr>
      <vt:lpstr> which docker </vt:lpstr>
      <vt:lpstr>docker info</vt:lpstr>
      <vt:lpstr>Creating a Docker file</vt:lpstr>
      <vt:lpstr>PowerPoint Presentation</vt:lpstr>
      <vt:lpstr>Dockerfile</vt:lpstr>
      <vt:lpstr>PowerPoint Presentation</vt:lpstr>
      <vt:lpstr>Access the app</vt:lpstr>
      <vt:lpstr>PowerPoint Presentation</vt:lpstr>
      <vt:lpstr>PowerPoint Presentation</vt:lpstr>
      <vt:lpstr>PowerPoint Presentation</vt:lpstr>
      <vt:lpstr>PowerPoint Presentation</vt:lpstr>
      <vt:lpstr>7. Integrate Jenkins with GitHub/GitLab:</vt:lpstr>
      <vt:lpstr>GitHub Integration: </vt:lpstr>
      <vt:lpstr>Github token</vt:lpstr>
      <vt:lpstr>Configure Jenkins with GitHub Credentials: </vt:lpstr>
      <vt:lpstr>Configure Jenkins with GitHub Credentials:  </vt:lpstr>
      <vt:lpstr>PowerPoint Presentation</vt:lpstr>
      <vt:lpstr>PowerPoint Presentation</vt:lpstr>
      <vt:lpstr>DockerHub Integration:</vt:lpstr>
      <vt:lpstr>Dockerhub Integration</vt:lpstr>
      <vt:lpstr>Configure DockerHub in Jenkins:</vt:lpstr>
      <vt:lpstr>Configure DockerHub in Jenkins</vt:lpstr>
      <vt:lpstr>Adding Webhook in Github</vt:lpstr>
      <vt:lpstr>Adding webhook</vt:lpstr>
      <vt:lpstr>8. Test and Validate:</vt:lpstr>
      <vt:lpstr>Jenkinspipeline Build</vt:lpstr>
      <vt:lpstr>Conclusion</vt:lpstr>
      <vt:lpstr>Resources and References: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Anil</dc:creator>
  <cp:lastModifiedBy>Anil</cp:lastModifiedBy>
  <cp:revision>53</cp:revision>
  <dcterms:created xsi:type="dcterms:W3CDTF">2024-01-03T23:14:54Z</dcterms:created>
  <dcterms:modified xsi:type="dcterms:W3CDTF">2024-05-06T09:36:36Z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